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8"/>
  </p:notesMasterIdLst>
  <p:sldIdLst>
    <p:sldId id="299" r:id="rId22"/>
    <p:sldId id="377" r:id="rId23"/>
    <p:sldId id="394" r:id="rId24"/>
    <p:sldId id="396" r:id="rId25"/>
    <p:sldId id="395" r:id="rId26"/>
    <p:sldId id="397" r:id="rId27"/>
    <p:sldId id="398"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1" r:id="rId41"/>
    <p:sldId id="412" r:id="rId42"/>
    <p:sldId id="413" r:id="rId43"/>
    <p:sldId id="414" r:id="rId44"/>
    <p:sldId id="390" r:id="rId45"/>
    <p:sldId id="393" r:id="rId46"/>
    <p:sldId id="39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394"/>
            <p14:sldId id="396"/>
            <p14:sldId id="395"/>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390"/>
            <p14:sldId id="393"/>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1" autoAdjust="0"/>
    <p:restoredTop sz="85166" autoAdjust="0"/>
  </p:normalViewPr>
  <p:slideViewPr>
    <p:cSldViewPr snapToGrid="0">
      <p:cViewPr>
        <p:scale>
          <a:sx n="100" d="100"/>
          <a:sy n="100" d="100"/>
        </p:scale>
        <p:origin x="41" y="-367"/>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25" d="100"/>
          <a:sy n="125" d="100"/>
        </p:scale>
        <p:origin x="1181" y="-34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03/09/2025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410288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An </a:t>
            </a:r>
            <a:r>
              <a:rPr lang="en-GB" b="1" dirty="0"/>
              <a:t>empty list</a:t>
            </a:r>
            <a:r>
              <a:rPr lang="en-GB" dirty="0"/>
              <a:t> is not the same as a </a:t>
            </a:r>
            <a:r>
              <a:rPr lang="en-GB" b="1" dirty="0"/>
              <a:t>variable that hasn’t been defined</a:t>
            </a:r>
            <a:r>
              <a:rPr lang="en-GB" dirty="0"/>
              <a:t>. Using an unbound name raises a </a:t>
            </a:r>
            <a:r>
              <a:rPr lang="en-GB" dirty="0" err="1"/>
              <a:t>NameError</a:t>
            </a:r>
            <a:r>
              <a:rPr lang="en-GB" dirty="0"/>
              <a:t>, whereas a defined but empty container (e.g., []) simply evaluates to False in a Boolean context. The same applies to other built-ins: empty strings '', tuples (), dictionaries {}, and sets set() all exist but are </a:t>
            </a:r>
            <a:r>
              <a:rPr lang="en-GB" b="1" dirty="0" err="1"/>
              <a:t>falsy</a:t>
            </a:r>
            <a:r>
              <a:rPr lang="en-GB" dirty="0"/>
              <a:t>.</a:t>
            </a:r>
          </a:p>
          <a:p>
            <a:pPr>
              <a:buNone/>
            </a:pPr>
            <a:endParaRPr lang="en-GB" dirty="0"/>
          </a:p>
          <a:p>
            <a:pPr>
              <a:buNone/>
            </a:pPr>
            <a:r>
              <a:rPr lang="en-GB" dirty="0"/>
              <a:t>Python also provides all() and any() for </a:t>
            </a:r>
            <a:r>
              <a:rPr lang="en-GB" dirty="0" err="1"/>
              <a:t>iterables</a:t>
            </a:r>
            <a:r>
              <a:rPr lang="en-GB" dirty="0"/>
              <a:t>. all(</a:t>
            </a:r>
            <a:r>
              <a:rPr lang="en-GB" dirty="0" err="1"/>
              <a:t>iterable</a:t>
            </a:r>
            <a:r>
              <a:rPr lang="en-GB" dirty="0"/>
              <a:t>) returns True only if </a:t>
            </a:r>
            <a:r>
              <a:rPr lang="en-GB" b="1" dirty="0"/>
              <a:t>every</a:t>
            </a:r>
            <a:r>
              <a:rPr lang="en-GB" dirty="0"/>
              <a:t> element is truthy (and for the empty </a:t>
            </a:r>
            <a:r>
              <a:rPr lang="en-GB" dirty="0" err="1"/>
              <a:t>iterable</a:t>
            </a:r>
            <a:r>
              <a:rPr lang="en-GB" dirty="0"/>
              <a:t> it returns True by convention); any(</a:t>
            </a:r>
            <a:r>
              <a:rPr lang="en-GB" dirty="0" err="1"/>
              <a:t>iterable</a:t>
            </a:r>
            <a:r>
              <a:rPr lang="en-GB" dirty="0"/>
              <a:t>) returns True if </a:t>
            </a:r>
            <a:r>
              <a:rPr lang="en-GB" b="1" dirty="0"/>
              <a:t>any</a:t>
            </a:r>
            <a:r>
              <a:rPr lang="en-GB" dirty="0"/>
              <a:t> element is truthy (and False for an empty </a:t>
            </a:r>
            <a:r>
              <a:rPr lang="en-GB" dirty="0" err="1"/>
              <a:t>iterable</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3895369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operators are implemented by type-specific methods, so trouble can arise when you use a binary operator on </a:t>
            </a:r>
            <a:r>
              <a:rPr lang="en-GB" b="1" dirty="0"/>
              <a:t>incompatible types</a:t>
            </a:r>
            <a:r>
              <a:rPr lang="en-GB" dirty="0"/>
              <a:t>. In older Python versions, some mixed-type comparisons were allowed and produced arbitrary results; in </a:t>
            </a:r>
            <a:r>
              <a:rPr lang="en-GB" b="1" dirty="0"/>
              <a:t>Python 3</a:t>
            </a:r>
            <a:r>
              <a:rPr lang="en-GB" dirty="0"/>
              <a:t> these now raise a clear </a:t>
            </a:r>
            <a:r>
              <a:rPr lang="en-GB" b="1" dirty="0" err="1"/>
              <a:t>TypeError</a:t>
            </a:r>
            <a:r>
              <a:rPr lang="en-GB" dirty="0"/>
              <a:t>. </a:t>
            </a:r>
          </a:p>
          <a:p>
            <a:endParaRPr lang="en-GB" dirty="0"/>
          </a:p>
          <a:p>
            <a:r>
              <a:rPr lang="en-GB" dirty="0"/>
              <a:t>The fix is simple: convert values to the intended type </a:t>
            </a:r>
            <a:r>
              <a:rPr lang="en-GB" b="1" dirty="0"/>
              <a:t>before</a:t>
            </a:r>
            <a:r>
              <a:rPr lang="en-GB" dirty="0"/>
              <a:t> comparing or combining - e.g., use int(), float(), or str(). Equality can work across types (with sensible rules), but </a:t>
            </a:r>
            <a:r>
              <a:rPr lang="en-GB" b="1" dirty="0"/>
              <a:t>ordering</a:t>
            </a:r>
            <a:r>
              <a:rPr lang="en-GB" dirty="0"/>
              <a:t> is only defined where it makes sense (e.g., int and float). Python favours </a:t>
            </a:r>
            <a:r>
              <a:rPr lang="en-GB" b="1" dirty="0"/>
              <a:t>explicit conversions</a:t>
            </a:r>
            <a:r>
              <a:rPr lang="en-GB" dirty="0"/>
              <a:t> over implicit coercions, keeping the syntax simple and behaviour predictable.</a:t>
            </a:r>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290900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TypeError</a:t>
            </a:r>
            <a:r>
              <a:rPr lang="en-GB" dirty="0"/>
              <a:t> on the previous slide is just a standard </a:t>
            </a:r>
            <a:r>
              <a:rPr lang="en-GB" b="1" dirty="0"/>
              <a:t>exception</a:t>
            </a:r>
            <a:r>
              <a:rPr lang="en-GB" dirty="0"/>
              <a:t>, which you can catch and handle. Place code that might fail inside a try block and add an except clause for the specific exception type (e.g., except </a:t>
            </a:r>
            <a:r>
              <a:rPr lang="en-GB" dirty="0" err="1"/>
              <a:t>TypeError</a:t>
            </a:r>
            <a:r>
              <a:rPr lang="en-GB" dirty="0"/>
              <a:t> as e:) to replace or enrich the error message - optionally directing it to standard error with file=</a:t>
            </a:r>
            <a:r>
              <a:rPr lang="en-GB" dirty="0" err="1"/>
              <a:t>sys.stderr</a:t>
            </a:r>
            <a:r>
              <a:rPr lang="en-GB" dirty="0"/>
              <a:t>. </a:t>
            </a:r>
          </a:p>
          <a:p>
            <a:endParaRPr lang="en-GB" dirty="0"/>
          </a:p>
          <a:p>
            <a:pPr lvl="2"/>
            <a:r>
              <a:rPr lang="en-GB" dirty="0"/>
              <a:t>try:</a:t>
            </a:r>
          </a:p>
          <a:p>
            <a:pPr lvl="2"/>
            <a:r>
              <a:rPr lang="en-GB" dirty="0"/>
              <a:t>    if txt &lt; </a:t>
            </a:r>
            <a:r>
              <a:rPr lang="en-GB" dirty="0" err="1"/>
              <a:t>num</a:t>
            </a:r>
            <a:r>
              <a:rPr lang="en-GB" dirty="0"/>
              <a:t>:</a:t>
            </a:r>
          </a:p>
          <a:p>
            <a:pPr lvl="2"/>
            <a:r>
              <a:rPr lang="en-GB" dirty="0"/>
              <a:t>        print('Wow!')</a:t>
            </a:r>
          </a:p>
          <a:p>
            <a:pPr lvl="2"/>
            <a:r>
              <a:rPr lang="en-GB" dirty="0"/>
              <a:t>except </a:t>
            </a:r>
            <a:r>
              <a:rPr lang="en-GB" dirty="0" err="1"/>
              <a:t>TypeError</a:t>
            </a:r>
            <a:r>
              <a:rPr lang="en-GB" dirty="0"/>
              <a:t>:</a:t>
            </a:r>
          </a:p>
          <a:p>
            <a:pPr lvl="2"/>
            <a:r>
              <a:rPr lang="en-GB" dirty="0"/>
              <a:t>    print("Invalid types compared", file=</a:t>
            </a:r>
            <a:r>
              <a:rPr lang="en-GB" dirty="0" err="1"/>
              <a:t>sys.stderr</a:t>
            </a:r>
            <a:r>
              <a:rPr lang="en-GB" dirty="0"/>
              <a:t>)</a:t>
            </a:r>
          </a:p>
          <a:p>
            <a:endParaRPr lang="en-GB" dirty="0"/>
          </a:p>
          <a:p>
            <a:r>
              <a:rPr lang="en-GB" dirty="0"/>
              <a:t>If the raised exception doesn’t match any listed handler, Python </a:t>
            </a:r>
            <a:r>
              <a:rPr lang="en-GB" b="1" dirty="0"/>
              <a:t>propagates</a:t>
            </a:r>
            <a:r>
              <a:rPr lang="en-GB" dirty="0"/>
              <a:t> it up the call stack; an unhandled exception terminates the program with a traceback. You can also use else for code that should run only when no exception occurred, and finally for cleanup that must run regardless of success or failure. </a:t>
            </a:r>
          </a:p>
          <a:p>
            <a:endParaRPr lang="en-GB" dirty="0"/>
          </a:p>
          <a:p>
            <a:r>
              <a:rPr lang="en-GB" dirty="0"/>
              <a:t>As a best practice, catch the </a:t>
            </a:r>
            <a:r>
              <a:rPr lang="en-GB" b="1" dirty="0"/>
              <a:t>most specific</a:t>
            </a:r>
            <a:r>
              <a:rPr lang="en-GB" dirty="0"/>
              <a:t> exceptions you expect, avoid blanket except Exception: unless you re-raise or log, and keep handlers small and purposeful. Exception handling is a topic to be discussed in detail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2607212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Loops in Python follow the same structure as if statements: a condition or header line ends with a colon, and the loop body is defined by consistent indentation. Python provides the usual while loop and a for loop that iterates directly over items in a sequence or any </a:t>
            </a:r>
            <a:r>
              <a:rPr lang="en-GB" dirty="0" err="1"/>
              <a:t>iterable</a:t>
            </a:r>
            <a:r>
              <a:rPr lang="en-GB" dirty="0"/>
              <a:t>. Unlike some languages, there is no do...while construct—while evaluates its condition before each iteration, so any variables used in the condition must already be defined; otherwise, a </a:t>
            </a:r>
            <a:r>
              <a:rPr lang="en-GB" dirty="0" err="1"/>
              <a:t>NameError</a:t>
            </a:r>
            <a:r>
              <a:rPr lang="en-GB" dirty="0"/>
              <a:t> is raised</a:t>
            </a:r>
          </a:p>
          <a:p>
            <a:endParaRPr lang="en-GB" dirty="0"/>
          </a:p>
          <a:p>
            <a:r>
              <a:rPr lang="en-GB" dirty="0"/>
              <a:t>The first example is fairly simple but indicates that the tested variable must already exist. Missing out that initialisation would result in a </a:t>
            </a:r>
            <a:r>
              <a:rPr lang="en-GB" dirty="0" err="1"/>
              <a:t>NameError</a:t>
            </a:r>
            <a:r>
              <a:rPr lang="en-GB" dirty="0"/>
              <a:t> exception.</a:t>
            </a:r>
          </a:p>
          <a:p>
            <a:endParaRPr lang="en-GB" dirty="0">
              <a:latin typeface="Montserrat"/>
            </a:endParaRPr>
          </a:p>
          <a:p>
            <a:r>
              <a:rPr lang="en-GB" dirty="0">
                <a:latin typeface="Montserrat"/>
              </a:rPr>
              <a:t>The second example loops while the list is true and not empty. We are using the pop() list method (which we shall see later) which removes the last (right-most) item from a list and returns it.  </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374898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8835-443E-E112-97AD-818F58AA1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6C80D-8CA3-D232-AB02-390523A31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1A562-9DF1-9291-99E6-9F7ACE10E1DB}"/>
              </a:ext>
            </a:extLst>
          </p:cNvPr>
          <p:cNvSpPr>
            <a:spLocks noGrp="1"/>
          </p:cNvSpPr>
          <p:nvPr>
            <p:ph type="body" idx="1"/>
          </p:nvPr>
        </p:nvSpPr>
        <p:spPr/>
        <p:txBody>
          <a:bodyPr/>
          <a:lstStyle/>
          <a:p>
            <a:r>
              <a:rPr lang="en-GB" b="1" dirty="0"/>
              <a:t>break</a:t>
            </a:r>
            <a:r>
              <a:rPr lang="en-GB" dirty="0"/>
              <a:t> and </a:t>
            </a:r>
            <a:r>
              <a:rPr lang="en-GB" b="1" dirty="0"/>
              <a:t>continue</a:t>
            </a:r>
            <a:r>
              <a:rPr lang="en-GB" dirty="0"/>
              <a:t> work in Python much like in C-style languages and many shells. Some style guides discourage them, and it’s true that a well-structured condition often makes them unnecessary. Still, readability comes first: use break/continue when they make the loop’s intent clearer rather than forcing contorted logic.</a:t>
            </a:r>
          </a:p>
          <a:p>
            <a:endParaRPr lang="en-GB" dirty="0"/>
          </a:p>
          <a:p>
            <a:r>
              <a:rPr lang="en-GB" b="1" dirty="0"/>
              <a:t>pass</a:t>
            </a:r>
            <a:r>
              <a:rPr lang="en-GB" dirty="0"/>
              <a:t> is a no-op placeholder required when the syntax expects a statement, but you have nothing to do—for example, an empty loop body, an if branch you’ll fill later, a bare except you’re intentionally ignoring, or a stubbed class/function definition.</a:t>
            </a:r>
          </a:p>
          <a:p>
            <a:endParaRPr lang="en-GB" dirty="0"/>
          </a:p>
          <a:p>
            <a:r>
              <a:rPr lang="en-GB" dirty="0"/>
              <a:t>Python’s loop </a:t>
            </a:r>
            <a:r>
              <a:rPr lang="en-GB" b="1" dirty="0"/>
              <a:t>else:</a:t>
            </a:r>
            <a:r>
              <a:rPr lang="en-GB" dirty="0"/>
              <a:t> clause is also unusual: it runs only if the loop exits without hitting break. In the divisor  example, finding a divisor triggers break and the else is skipped; if no divisor is found, the loop finishes normally and the else block runs.</a:t>
            </a:r>
          </a:p>
        </p:txBody>
      </p:sp>
      <p:sp>
        <p:nvSpPr>
          <p:cNvPr id="4" name="Slide Number Placeholder 3">
            <a:extLst>
              <a:ext uri="{FF2B5EF4-FFF2-40B4-BE49-F238E27FC236}">
                <a16:creationId xmlns:a16="http://schemas.microsoft.com/office/drawing/2014/main" id="{7F2ACD37-19FC-8E5B-7A9B-B6B0E5C03612}"/>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109208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12D1-7CF5-B49D-0F7B-DA956C310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ECC85-D4B4-94BB-D775-4356AF303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B626F-5CCF-55DF-9EDA-AA3DE0511EAE}"/>
              </a:ext>
            </a:extLst>
          </p:cNvPr>
          <p:cNvSpPr>
            <a:spLocks noGrp="1"/>
          </p:cNvSpPr>
          <p:nvPr>
            <p:ph type="body" idx="1"/>
          </p:nvPr>
        </p:nvSpPr>
        <p:spPr/>
        <p:txBody>
          <a:bodyPr/>
          <a:lstStyle/>
          <a:p>
            <a:r>
              <a:rPr lang="en-GB" dirty="0"/>
              <a:t>In Python, for iterates directly over items from any </a:t>
            </a:r>
            <a:r>
              <a:rPr lang="en-GB" dirty="0" err="1"/>
              <a:t>iterable</a:t>
            </a:r>
            <a:r>
              <a:rPr lang="en-GB" dirty="0"/>
              <a:t> (lists, tuples, strings, </a:t>
            </a:r>
            <a:r>
              <a:rPr lang="en-GB" dirty="0" err="1"/>
              <a:t>dicts</a:t>
            </a:r>
            <a:r>
              <a:rPr lang="en-GB" dirty="0"/>
              <a:t>, custom classes), not over a numeric counter by default. Classes participate by implementing the iterator protocol (typically __iter__ returning an iterator with __next__). Prefer for item in </a:t>
            </a:r>
            <a:r>
              <a:rPr lang="en-GB" dirty="0" err="1"/>
              <a:t>iterable</a:t>
            </a:r>
            <a:r>
              <a:rPr lang="en-GB" dirty="0"/>
              <a:t> to manual indexing - the object’s iterator is optimized for this. The loop variable is just a name bound to each element in turn: reassigning the name won’t change the container, though mutating a mutable element (e.g., a list inside a list) will be reflected in the container. If you need the position as well, use enumerate(</a:t>
            </a:r>
            <a:r>
              <a:rPr lang="en-GB" dirty="0" err="1"/>
              <a:t>iterable</a:t>
            </a:r>
            <a:r>
              <a:rPr lang="en-GB" dirty="0"/>
              <a:t>) instead of managing your own counter.</a:t>
            </a:r>
          </a:p>
        </p:txBody>
      </p:sp>
      <p:sp>
        <p:nvSpPr>
          <p:cNvPr id="4" name="Slide Number Placeholder 3">
            <a:extLst>
              <a:ext uri="{FF2B5EF4-FFF2-40B4-BE49-F238E27FC236}">
                <a16:creationId xmlns:a16="http://schemas.microsoft.com/office/drawing/2014/main" id="{A643C783-E34F-B19D-487C-A7B0498CB34B}"/>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192278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Python, for loops work with </a:t>
            </a:r>
            <a:r>
              <a:rPr lang="en-GB" dirty="0" err="1"/>
              <a:t>iterables</a:t>
            </a:r>
            <a:r>
              <a:rPr lang="en-GB" dirty="0"/>
              <a:t>—objects that yield their elements one at a time. The </a:t>
            </a:r>
            <a:r>
              <a:rPr lang="en-GB" dirty="0" err="1"/>
              <a:t>glob.glob</a:t>
            </a:r>
            <a:r>
              <a:rPr lang="en-GB" dirty="0"/>
              <a:t>() function returns a list of pathnames matching a pattern, and you can iterate over that list to process each file or directory in turn. </a:t>
            </a:r>
          </a:p>
          <a:p>
            <a:endParaRPr lang="en-GB" dirty="0"/>
          </a:p>
          <a:p>
            <a:r>
              <a:rPr lang="en-GB" dirty="0"/>
              <a:t>For large result sets, </a:t>
            </a:r>
            <a:r>
              <a:rPr lang="en-GB" dirty="0" err="1"/>
              <a:t>glob.iglob</a:t>
            </a:r>
            <a:r>
              <a:rPr lang="en-GB" dirty="0"/>
              <a:t>() (iterator glob) provides a lazy iterator so you don’t load all matches into memory at once.</a:t>
            </a:r>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85169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enumerate()</a:t>
            </a:r>
            <a:r>
              <a:rPr lang="en-GB" dirty="0"/>
              <a:t> is a built-in that yields </a:t>
            </a:r>
            <a:r>
              <a:rPr lang="en-GB" b="1" dirty="0"/>
              <a:t>(index, item)</a:t>
            </a:r>
            <a:r>
              <a:rPr lang="en-GB" dirty="0"/>
              <a:t> pairs as you iterate, giving you the current position and the element in one pass. It works with any </a:t>
            </a:r>
            <a:r>
              <a:rPr lang="en-GB" dirty="0" err="1"/>
              <a:t>iterable</a:t>
            </a:r>
            <a:r>
              <a:rPr lang="en-GB" dirty="0"/>
              <a:t> including lists, tuples, strings, </a:t>
            </a:r>
            <a:r>
              <a:rPr lang="en-GB" dirty="0" err="1"/>
              <a:t>bytearrays</a:t>
            </a:r>
            <a:r>
              <a:rPr lang="en-GB" dirty="0"/>
              <a:t>, generators, and file objects - and defaults to starting at index 0, though you can set a different starting point with start= (e.g., enumerate(items, start=1)). </a:t>
            </a:r>
          </a:p>
          <a:p>
            <a:endParaRPr lang="en-GB" dirty="0"/>
          </a:p>
          <a:p>
            <a:r>
              <a:rPr lang="en-GB" dirty="0"/>
              <a:t>It’s cleaner than manual counters like range(</a:t>
            </a:r>
            <a:r>
              <a:rPr lang="en-GB" dirty="0" err="1"/>
              <a:t>len</a:t>
            </a:r>
            <a:r>
              <a:rPr lang="en-GB" dirty="0"/>
              <a:t>(</a:t>
            </a:r>
            <a:r>
              <a:rPr lang="en-GB" dirty="0" err="1"/>
              <a:t>seq</a:t>
            </a:r>
            <a:r>
              <a:rPr lang="en-GB" dirty="0"/>
              <a:t>)) and is especially handy for line numbers when reading files. (Historically introduced in Python 2.3; the start parameter arrived in 2.6.)</a:t>
            </a:r>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8356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built-in </a:t>
            </a:r>
            <a:r>
              <a:rPr lang="en-GB" b="1" dirty="0"/>
              <a:t>range() </a:t>
            </a:r>
            <a:r>
              <a:rPr lang="en-GB" dirty="0"/>
              <a:t>(previously called </a:t>
            </a:r>
            <a:r>
              <a:rPr lang="en-GB" dirty="0" err="1"/>
              <a:t>xrange</a:t>
            </a:r>
            <a:r>
              <a:rPr lang="en-GB" dirty="0"/>
              <a:t>() in Python2) produces a lazy, immutable sequence of integers – not a list – defined by </a:t>
            </a:r>
            <a:r>
              <a:rPr lang="en-GB" b="1" dirty="0"/>
              <a:t>start</a:t>
            </a:r>
            <a:r>
              <a:rPr lang="en-GB" dirty="0"/>
              <a:t>, </a:t>
            </a:r>
            <a:r>
              <a:rPr lang="en-GB" b="1" dirty="0"/>
              <a:t>stop</a:t>
            </a:r>
            <a:r>
              <a:rPr lang="en-GB" dirty="0"/>
              <a:t> and optional </a:t>
            </a:r>
            <a:r>
              <a:rPr lang="en-GB" b="1" dirty="0"/>
              <a:t>step</a:t>
            </a:r>
            <a:r>
              <a:rPr lang="en-GB" dirty="0"/>
              <a:t>. All arguments musty be integers, can be negative, and the stop value is excluded (up to stop value).</a:t>
            </a:r>
          </a:p>
          <a:p>
            <a:endParaRPr lang="en-GB" dirty="0"/>
          </a:p>
          <a:p>
            <a:r>
              <a:rPr lang="en-GB" dirty="0"/>
              <a:t>In Python you usually loop over items directly, not by counting. Use range() when you need to do something N times or you actually need indexes.</a:t>
            </a:r>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145016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9F37-B32C-5E25-D0E6-836DA700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5CC0A-FB51-A017-3E14-97821DAF8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48E39-F68A-7BDF-C979-F4C7EBAFF31D}"/>
              </a:ext>
            </a:extLst>
          </p:cNvPr>
          <p:cNvSpPr>
            <a:spLocks noGrp="1"/>
          </p:cNvSpPr>
          <p:nvPr>
            <p:ph type="body" idx="1"/>
          </p:nvPr>
        </p:nvSpPr>
        <p:spPr/>
        <p:txBody>
          <a:bodyPr/>
          <a:lstStyle/>
          <a:p>
            <a:r>
              <a:rPr lang="en-GB" dirty="0"/>
              <a:t>The </a:t>
            </a:r>
            <a:r>
              <a:rPr lang="en-GB" b="1" dirty="0"/>
              <a:t>zip() </a:t>
            </a:r>
            <a:r>
              <a:rPr lang="en-GB" dirty="0"/>
              <a:t>built-in function returns an </a:t>
            </a:r>
            <a:r>
              <a:rPr lang="en-GB" b="1" dirty="0"/>
              <a:t>iterator of tuples</a:t>
            </a:r>
            <a:r>
              <a:rPr lang="en-GB" dirty="0"/>
              <a:t>. Its most common use is with a for loop: when paired with a tuple of loop variables, each variable is assigned the corresponding item from the input sequences. This avoids the need to write a manual, C-style loop with counters.</a:t>
            </a:r>
          </a:p>
          <a:p>
            <a:endParaRPr lang="en-GB" dirty="0"/>
          </a:p>
          <a:p>
            <a:r>
              <a:rPr lang="en-GB" dirty="0"/>
              <a:t>zip() is also handy in other scenarios. For example, creating a dictionary from parallel lists:</a:t>
            </a:r>
          </a:p>
          <a:p>
            <a:endParaRPr lang="en-GB" dirty="0"/>
          </a:p>
          <a:p>
            <a:pPr lvl="2"/>
            <a:r>
              <a:rPr lang="en-GB" dirty="0"/>
              <a:t>keys = ['Australia', 'Eire', 'France', 'Finland', 'UK', 'US’]</a:t>
            </a:r>
          </a:p>
          <a:p>
            <a:pPr lvl="2"/>
            <a:r>
              <a:rPr lang="en-GB" dirty="0" err="1"/>
              <a:t>vals</a:t>
            </a:r>
            <a:r>
              <a:rPr lang="en-GB" dirty="0"/>
              <a:t> = ['Canberra', 'Dublin', 'Paris', 'Helsinki', 'London', 'Washington’]</a:t>
            </a:r>
          </a:p>
          <a:p>
            <a:pPr lvl="2"/>
            <a:r>
              <a:rPr lang="en-GB" dirty="0" err="1"/>
              <a:t>mydict</a:t>
            </a:r>
            <a:r>
              <a:rPr lang="en-GB" dirty="0"/>
              <a:t> = </a:t>
            </a:r>
            <a:r>
              <a:rPr lang="en-GB" dirty="0" err="1"/>
              <a:t>dict</a:t>
            </a:r>
            <a:r>
              <a:rPr lang="en-GB" dirty="0"/>
              <a:t>(</a:t>
            </a:r>
            <a:r>
              <a:rPr lang="en-GB" b="1" dirty="0"/>
              <a:t>zip(keys, </a:t>
            </a:r>
            <a:r>
              <a:rPr lang="en-GB" b="1" dirty="0" err="1"/>
              <a:t>vals</a:t>
            </a:r>
            <a:r>
              <a:rPr lang="en-GB" b="1" dirty="0"/>
              <a:t>)</a:t>
            </a:r>
            <a:r>
              <a:rPr lang="en-GB" dirty="0"/>
              <a:t>)</a:t>
            </a:r>
          </a:p>
          <a:p>
            <a:endParaRPr lang="en-GB" dirty="0"/>
          </a:p>
          <a:p>
            <a:r>
              <a:rPr lang="en-GB" dirty="0"/>
              <a:t>Python 2 vs 3 difference:</a:t>
            </a:r>
          </a:p>
          <a:p>
            <a:r>
              <a:rPr lang="en-GB" dirty="0"/>
              <a:t>Python 2: zip() returned a list of tuples whereas in Python 3 it returns an iterator of tuples, so you need list(zip(...)) to force materialization.</a:t>
            </a:r>
          </a:p>
          <a:p>
            <a:endParaRPr lang="en-GB" dirty="0"/>
          </a:p>
          <a:p>
            <a:r>
              <a:rPr lang="en-GB" dirty="0"/>
              <a:t>Note: Despite its name, zip() has nothing to do with compression or archive files like the UNIX zip tools.</a:t>
            </a:r>
          </a:p>
        </p:txBody>
      </p:sp>
      <p:sp>
        <p:nvSpPr>
          <p:cNvPr id="4" name="Slide Number Placeholder 3">
            <a:extLst>
              <a:ext uri="{FF2B5EF4-FFF2-40B4-BE49-F238E27FC236}">
                <a16:creationId xmlns:a16="http://schemas.microsoft.com/office/drawing/2014/main" id="{AA75550D-5652-2A65-B743-5183D1FF4BAA}"/>
              </a:ext>
            </a:extLst>
          </p:cNvPr>
          <p:cNvSpPr>
            <a:spLocks noGrp="1"/>
          </p:cNvSpPr>
          <p:nvPr>
            <p:ph type="sldNum" sz="quarter" idx="5"/>
          </p:nvPr>
        </p:nvSpPr>
        <p:spPr/>
        <p:txBody>
          <a:bodyPr/>
          <a:lstStyle/>
          <a:p>
            <a:fld id="{35BE1F5F-BEC2-48D5-A890-C07C79853E26}" type="slidenum">
              <a:rPr lang="en-GB" smtClean="0"/>
              <a:t>19</a:t>
            </a:fld>
            <a:endParaRPr lang="en-GB"/>
          </a:p>
        </p:txBody>
      </p:sp>
    </p:spTree>
    <p:extLst>
      <p:ext uri="{BB962C8B-B14F-4D97-AF65-F5344CB8AC3E}">
        <p14:creationId xmlns:p14="http://schemas.microsoft.com/office/powerpoint/2010/main" val="982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20102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conditional expression lets you choose between two values in a single line of code. </a:t>
            </a:r>
          </a:p>
          <a:p>
            <a:endParaRPr lang="en-GB" dirty="0"/>
          </a:p>
          <a:p>
            <a:r>
              <a:rPr lang="en-GB" dirty="0"/>
              <a:t>In Python, it replaces the ternary operator (?:) used in C-style languages. Parentheses are sometimes needed to make it clear which part of an expression is conditional - for example, to ensure that only the intended sub-expression is evaluated based on the condition. While conditional expressions should be used sparingly to keep code readable, they are very useful for writing concise code. </a:t>
            </a:r>
          </a:p>
          <a:p>
            <a:endParaRPr lang="en-GB" dirty="0"/>
          </a:p>
          <a:p>
            <a:r>
              <a:rPr lang="en-GB" dirty="0"/>
              <a:t>They are particularly handy in situations where brevity matters, such as inside lambda functions.</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2017004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sys.exit</a:t>
            </a:r>
            <a:r>
              <a:rPr lang="en-GB" dirty="0"/>
              <a:t>() function shuts down the current process, even if called from within another function. Its argument is returned to the caller, which is usually the shell but may also be another application. Many environments (such as UNIX) only support an 8-bit return code, so values should be kept within the range 0–255 for portability. By convention, 0 indicates success. Some standard exit codes are defined in the UNIX version of the </a:t>
            </a:r>
            <a:r>
              <a:rPr lang="en-GB" dirty="0" err="1"/>
              <a:t>os</a:t>
            </a:r>
            <a:r>
              <a:rPr lang="en-GB" dirty="0"/>
              <a:t> module (prefixed </a:t>
            </a:r>
            <a:r>
              <a:rPr lang="en-GB" dirty="0" err="1"/>
              <a:t>os.EX</a:t>
            </a:r>
            <a:r>
              <a:rPr lang="en-GB" dirty="0"/>
              <a:t>_), though they are not universally adopted.</a:t>
            </a:r>
          </a:p>
          <a:p>
            <a:endParaRPr lang="en-GB" dirty="0"/>
          </a:p>
          <a:p>
            <a:r>
              <a:rPr lang="en-GB" dirty="0"/>
              <a:t>Unlike the lower-level </a:t>
            </a:r>
            <a:r>
              <a:rPr lang="en-GB" dirty="0" err="1"/>
              <a:t>os</a:t>
            </a:r>
            <a:r>
              <a:rPr lang="en-GB" dirty="0"/>
              <a:t>._exit(), which terminates immediately and cannot be trapped, </a:t>
            </a:r>
            <a:r>
              <a:rPr lang="en-GB" dirty="0" err="1"/>
              <a:t>sys.exit</a:t>
            </a:r>
            <a:r>
              <a:rPr lang="en-GB" dirty="0"/>
              <a:t>() raises a </a:t>
            </a:r>
            <a:r>
              <a:rPr lang="en-GB" dirty="0" err="1"/>
              <a:t>SystemExit</a:t>
            </a:r>
            <a:r>
              <a:rPr lang="en-GB" dirty="0"/>
              <a:t> exception that can be caught with normal exception handling. This makes it safer for general use, while </a:t>
            </a:r>
            <a:r>
              <a:rPr lang="en-GB" dirty="0" err="1"/>
              <a:t>os</a:t>
            </a:r>
            <a:r>
              <a:rPr lang="en-GB" dirty="0"/>
              <a:t>._exit() should be reserved for special cases—for example, immediately after a fork() call on UNIX systems. An apparent built-in called exit also exists, but it is actually a </a:t>
            </a:r>
            <a:r>
              <a:rPr lang="en-GB" dirty="0" err="1"/>
              <a:t>site.Quitter</a:t>
            </a:r>
            <a:r>
              <a:rPr lang="en-GB" dirty="0"/>
              <a:t> object that raises </a:t>
            </a:r>
            <a:r>
              <a:rPr lang="en-GB" dirty="0" err="1"/>
              <a:t>SystemExit</a:t>
            </a:r>
            <a:r>
              <a:rPr lang="en-GB" dirty="0"/>
              <a:t>. In modern Python there is no practical difference between exit and </a:t>
            </a:r>
            <a:r>
              <a:rPr lang="en-GB" dirty="0" err="1"/>
              <a:t>sys.exit</a:t>
            </a:r>
            <a:r>
              <a:rPr lang="en-GB" dirty="0"/>
              <a:t>(), though the site module (and therefore exit) can be disabled at startup with the -S option.</a:t>
            </a:r>
          </a:p>
          <a:p>
            <a:endParaRPr lang="en-GB" dirty="0"/>
          </a:p>
          <a:p>
            <a:r>
              <a:rPr lang="en-GB" dirty="0"/>
              <a:t>If neither exit nor </a:t>
            </a:r>
            <a:r>
              <a:rPr lang="en-GB" dirty="0" err="1"/>
              <a:t>sys.exit</a:t>
            </a:r>
            <a:r>
              <a:rPr lang="en-GB" dirty="0"/>
              <a:t>() are called, the interpreter returns 0 on normal termination. Python also provides the </a:t>
            </a:r>
            <a:r>
              <a:rPr lang="en-GB" dirty="0" err="1"/>
              <a:t>atexit</a:t>
            </a:r>
            <a:r>
              <a:rPr lang="en-GB" dirty="0"/>
              <a:t> module, which allows cleanup functions to be run automatically when a program exits (but not when using </a:t>
            </a:r>
            <a:r>
              <a:rPr lang="en-GB" dirty="0" err="1"/>
              <a:t>os</a:t>
            </a:r>
            <a:r>
              <a:rPr lang="en-GB" dirty="0"/>
              <a:t>._exit()).</a:t>
            </a:r>
          </a:p>
        </p:txBody>
      </p:sp>
      <p:sp>
        <p:nvSpPr>
          <p:cNvPr id="4" name="Slide Number Placeholder 3"/>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185479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D1CCD-115B-6829-4E25-3398530CF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FAF0C-1945-D413-9022-FB4E5501D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E80D0-BDED-3CB6-6144-ADA4C02E6F3B}"/>
              </a:ext>
            </a:extLst>
          </p:cNvPr>
          <p:cNvSpPr>
            <a:spLocks noGrp="1"/>
          </p:cNvSpPr>
          <p:nvPr>
            <p:ph type="body" idx="1"/>
          </p:nvPr>
        </p:nvSpPr>
        <p:spPr/>
        <p:txBody>
          <a:bodyPr/>
          <a:lstStyle/>
          <a:p>
            <a:r>
              <a:rPr lang="en-GB" dirty="0"/>
              <a:t>The </a:t>
            </a:r>
            <a:r>
              <a:rPr lang="en-GB" b="1" dirty="0"/>
              <a:t>exit() </a:t>
            </a:r>
            <a:r>
              <a:rPr lang="en-GB" dirty="0"/>
              <a:t>and </a:t>
            </a:r>
            <a:r>
              <a:rPr lang="en-GB" b="1" dirty="0"/>
              <a:t>quit()</a:t>
            </a:r>
            <a:r>
              <a:rPr lang="en-GB" dirty="0"/>
              <a:t> functions are not true functions but objects of the </a:t>
            </a:r>
            <a:r>
              <a:rPr lang="en-GB" dirty="0" err="1"/>
              <a:t>site.Quitter</a:t>
            </a:r>
            <a:r>
              <a:rPr lang="en-GB" dirty="0"/>
              <a:t> class. Their “magic” behaviour comes from the class implementing the special methods __call__ and __</a:t>
            </a:r>
            <a:r>
              <a:rPr lang="en-GB" dirty="0" err="1"/>
              <a:t>repr</a:t>
            </a:r>
            <a:r>
              <a:rPr lang="en-GB" dirty="0"/>
              <a:t>__ (covered later).</a:t>
            </a:r>
          </a:p>
          <a:p>
            <a:endParaRPr lang="en-GB" dirty="0"/>
          </a:p>
          <a:p>
            <a:r>
              <a:rPr lang="en-GB" dirty="0"/>
              <a:t>The site module also creates other interactive objects such as copyright, license, and credits, which are instances of the </a:t>
            </a:r>
            <a:r>
              <a:rPr lang="en-GB" dirty="0" err="1"/>
              <a:t>site._Printer</a:t>
            </a:r>
            <a:r>
              <a:rPr lang="en-GB" dirty="0"/>
              <a:t> class.</a:t>
            </a:r>
          </a:p>
          <a:p>
            <a:endParaRPr lang="en-GB" dirty="0"/>
          </a:p>
          <a:p>
            <a:r>
              <a:rPr lang="en-GB" dirty="0"/>
              <a:t>According to the Python documentation: “They are useful for the interactive interpreter shell and should not be used in programs.”</a:t>
            </a:r>
          </a:p>
          <a:p>
            <a:endParaRPr lang="en-GB" dirty="0"/>
          </a:p>
          <a:p>
            <a:r>
              <a:rPr lang="en-GB" dirty="0"/>
              <a:t>Beyond the fact that the site module might not always be loaded, calling exit() or quit() also </a:t>
            </a:r>
            <a:r>
              <a:rPr lang="en-GB" b="1" dirty="0"/>
              <a:t>closes standard input</a:t>
            </a:r>
            <a:r>
              <a:rPr lang="en-GB" dirty="0"/>
              <a:t>, which can interfere with programs that would otherwise trap the </a:t>
            </a:r>
            <a:r>
              <a:rPr lang="en-GB" dirty="0" err="1"/>
              <a:t>SystemExit</a:t>
            </a:r>
            <a:r>
              <a:rPr lang="en-GB" dirty="0"/>
              <a:t> exception safely.</a:t>
            </a:r>
          </a:p>
        </p:txBody>
      </p:sp>
      <p:sp>
        <p:nvSpPr>
          <p:cNvPr id="4" name="Slide Number Placeholder 3">
            <a:extLst>
              <a:ext uri="{FF2B5EF4-FFF2-40B4-BE49-F238E27FC236}">
                <a16:creationId xmlns:a16="http://schemas.microsoft.com/office/drawing/2014/main" id="{B0DE1120-1BF4-ACD9-77B3-D771CA663266}"/>
              </a:ext>
            </a:extLst>
          </p:cNvPr>
          <p:cNvSpPr>
            <a:spLocks noGrp="1"/>
          </p:cNvSpPr>
          <p:nvPr>
            <p:ph type="sldNum" sz="quarter" idx="5"/>
          </p:nvPr>
        </p:nvSpPr>
        <p:spPr/>
        <p:txBody>
          <a:bodyPr/>
          <a:lstStyle/>
          <a:p>
            <a:fld id="{35BE1F5F-BEC2-48D5-A890-C07C79853E26}" type="slidenum">
              <a:rPr lang="en-GB" smtClean="0"/>
              <a:t>22</a:t>
            </a:fld>
            <a:endParaRPr lang="en-GB"/>
          </a:p>
        </p:txBody>
      </p:sp>
    </p:spTree>
    <p:extLst>
      <p:ext uri="{BB962C8B-B14F-4D97-AF65-F5344CB8AC3E}">
        <p14:creationId xmlns:p14="http://schemas.microsoft.com/office/powerpoint/2010/main" val="356512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 on next page..</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24</a:t>
            </a:fld>
            <a:endParaRPr lang="en-GB"/>
          </a:p>
        </p:txBody>
      </p:sp>
    </p:spTree>
    <p:extLst>
      <p:ext uri="{BB962C8B-B14F-4D97-AF65-F5344CB8AC3E}">
        <p14:creationId xmlns:p14="http://schemas.microsoft.com/office/powerpoint/2010/main" val="340402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E557-85F2-FA00-224B-2F67A4FFF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2988-4E4D-BCFD-9E18-EE62B1B62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3E5D-0AB0-892E-EC67-990CEF24FDD7}"/>
              </a:ext>
            </a:extLst>
          </p:cNvPr>
          <p:cNvSpPr>
            <a:spLocks noGrp="1"/>
          </p:cNvSpPr>
          <p:nvPr>
            <p:ph type="body" idx="1"/>
          </p:nvPr>
        </p:nvSpPr>
        <p:spPr/>
        <p:txBody>
          <a:bodyPr/>
          <a:lstStyle/>
          <a:p>
            <a:r>
              <a:rPr lang="en-GB" dirty="0"/>
              <a:t>Correct answers: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is the correct statement about Python variables?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Handle multiple alternative conditions after an if</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types is immutable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r>
              <a:rPr lang="en-GB" dirty="0"/>
              <a:t>Neither – Python has no guaranteed “do-while” loop</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4"/>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 operator do in Python?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b="0" dirty="0"/>
              <a:t>Each element in the </a:t>
            </a:r>
            <a:r>
              <a:rPr lang="en-GB" b="0" dirty="0" err="1"/>
              <a:t>iterable</a:t>
            </a:r>
            <a:r>
              <a:rPr lang="en-GB" b="0" dirty="0"/>
              <a:t> object </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What will type("Hello") return?</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program raises </a:t>
            </a:r>
            <a:r>
              <a:rPr lang="en-GB" dirty="0" err="1"/>
              <a:t>SystemExit</a:t>
            </a:r>
            <a:r>
              <a:rPr lang="en-GB" dirty="0"/>
              <a:t>, which can be caught</a:t>
            </a:r>
          </a:p>
          <a:p>
            <a:endParaRPr lang="en-GB" dirty="0"/>
          </a:p>
        </p:txBody>
      </p:sp>
      <p:sp>
        <p:nvSpPr>
          <p:cNvPr id="4" name="Slide Number Placeholder 3">
            <a:extLst>
              <a:ext uri="{FF2B5EF4-FFF2-40B4-BE49-F238E27FC236}">
                <a16:creationId xmlns:a16="http://schemas.microsoft.com/office/drawing/2014/main" id="{C6F11B4E-BA52-54C2-F837-2BCBFCA7EF5E}"/>
              </a:ext>
            </a:extLst>
          </p:cNvPr>
          <p:cNvSpPr>
            <a:spLocks noGrp="1"/>
          </p:cNvSpPr>
          <p:nvPr>
            <p:ph type="sldNum" sz="quarter" idx="5"/>
          </p:nvPr>
        </p:nvSpPr>
        <p:spPr/>
        <p:txBody>
          <a:bodyPr/>
          <a:lstStyle/>
          <a:p>
            <a:fld id="{35BE1F5F-BEC2-48D5-A890-C07C79853E26}" type="slidenum">
              <a:rPr lang="en-GB" smtClean="0"/>
              <a:t>25</a:t>
            </a:fld>
            <a:endParaRPr lang="en-GB"/>
          </a:p>
        </p:txBody>
      </p:sp>
    </p:spTree>
    <p:extLst>
      <p:ext uri="{BB962C8B-B14F-4D97-AF65-F5344CB8AC3E}">
        <p14:creationId xmlns:p14="http://schemas.microsoft.com/office/powerpoint/2010/main" val="23586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26</a:t>
            </a:fld>
            <a:endParaRPr lang="en-GB"/>
          </a:p>
        </p:txBody>
      </p:sp>
    </p:spTree>
    <p:extLst>
      <p:ext uri="{BB962C8B-B14F-4D97-AF65-F5344CB8AC3E}">
        <p14:creationId xmlns:p14="http://schemas.microsoft.com/office/powerpoint/2010/main" val="13203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syntax for conditional statements in Python is straightforward. A condition ends with a colon (:), and the block of code that follows is defined by consistent indentation. Every line in the block must align with the first indented line. When the indentation changes, the block ends (or Python raises an error if the structure is unclear).</a:t>
            </a:r>
          </a:p>
          <a:p>
            <a:pPr>
              <a:buNone/>
            </a:pPr>
            <a:endParaRPr lang="en-GB" dirty="0"/>
          </a:p>
          <a:p>
            <a:pPr>
              <a:buNone/>
            </a:pPr>
            <a:r>
              <a:rPr lang="en-GB" dirty="0"/>
              <a:t>Indentation can use any number of spaces (or tabs), but it must be consistent within the block.</a:t>
            </a:r>
          </a:p>
          <a:p>
            <a:pPr>
              <a:buNone/>
            </a:pPr>
            <a:endParaRPr lang="en-GB" dirty="0"/>
          </a:p>
          <a:p>
            <a:pPr>
              <a:buNone/>
            </a:pPr>
            <a:r>
              <a:rPr lang="en-GB" dirty="0"/>
              <a:t>Python supports the usual set of comparison and logical operators:  &gt; &lt; == &gt;= &lt;= or and not in </a:t>
            </a:r>
          </a:p>
          <a:p>
            <a:pPr>
              <a:buNone/>
            </a:pPr>
            <a:endParaRPr lang="en-GB" dirty="0"/>
          </a:p>
          <a:p>
            <a:pPr>
              <a:buNone/>
            </a:pPr>
            <a:r>
              <a:rPr lang="en-GB" dirty="0"/>
              <a:t>No special operators are needed for built-in types such as strings—Python’s standard operators are already overloaded to handle them.</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99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BC709-F663-33D4-3C13-AE366543F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3EB93-6793-99F0-69D7-F76839A51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0CB80-15BC-FDA1-2B63-68BA52CA2C8C}"/>
              </a:ext>
            </a:extLst>
          </p:cNvPr>
          <p:cNvSpPr>
            <a:spLocks noGrp="1"/>
          </p:cNvSpPr>
          <p:nvPr>
            <p:ph type="body" idx="1"/>
          </p:nvPr>
        </p:nvSpPr>
        <p:spPr/>
        <p:txBody>
          <a:bodyPr/>
          <a:lstStyle/>
          <a:p>
            <a:pPr>
              <a:buNone/>
            </a:pPr>
            <a:r>
              <a:rPr lang="en-GB" dirty="0"/>
              <a:t>Python was often seen as lagging behind other languages in this area, since many had long supported a dedicated match structure. With Python 3.10, this feature was officially introduced, giving developers a clean and readable way to use pattern matching instead of relying on workarounds.</a:t>
            </a:r>
          </a:p>
          <a:p>
            <a:pPr>
              <a:buNone/>
            </a:pPr>
            <a:endParaRPr lang="en-GB" dirty="0"/>
          </a:p>
          <a:p>
            <a:pPr>
              <a:buNone/>
            </a:pPr>
            <a:r>
              <a:rPr lang="en-GB" dirty="0"/>
              <a:t>In practice, match becomes especially useful when an </a:t>
            </a:r>
            <a:r>
              <a:rPr lang="en-GB" b="1" dirty="0"/>
              <a:t>if/</a:t>
            </a:r>
            <a:r>
              <a:rPr lang="en-GB" b="1" dirty="0" err="1"/>
              <a:t>elif</a:t>
            </a:r>
            <a:r>
              <a:rPr lang="en-GB" dirty="0"/>
              <a:t> chain grows </a:t>
            </a:r>
            <a:r>
              <a:rPr lang="en-GB" b="1" dirty="0"/>
              <a:t>too vast</a:t>
            </a:r>
            <a:r>
              <a:rPr lang="en-GB" dirty="0"/>
              <a:t> - typically when you have more than about </a:t>
            </a:r>
            <a:r>
              <a:rPr lang="en-GB" b="1" dirty="0"/>
              <a:t>three </a:t>
            </a:r>
            <a:r>
              <a:rPr lang="en-GB" b="1" dirty="0" err="1"/>
              <a:t>elif</a:t>
            </a:r>
            <a:r>
              <a:rPr lang="en-GB" b="1" dirty="0"/>
              <a:t> branches</a:t>
            </a:r>
            <a:r>
              <a:rPr lang="en-GB" dirty="0"/>
              <a:t>. At that point, pattern matching is clearer and easier to maintain.</a:t>
            </a:r>
          </a:p>
        </p:txBody>
      </p:sp>
      <p:sp>
        <p:nvSpPr>
          <p:cNvPr id="4" name="Slide Number Placeholder 3">
            <a:extLst>
              <a:ext uri="{FF2B5EF4-FFF2-40B4-BE49-F238E27FC236}">
                <a16:creationId xmlns:a16="http://schemas.microsoft.com/office/drawing/2014/main" id="{6765E9BA-922C-DB37-0F67-F217FEE59378}"/>
              </a:ext>
            </a:extLst>
          </p:cNvPr>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85537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121E-CD9F-5EDD-E2BE-BB157BAAB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D43E7-9CF8-1A72-67FA-DF8EFE756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ECA25-0EA2-7D90-CBF9-AECE09FE8178}"/>
              </a:ext>
            </a:extLst>
          </p:cNvPr>
          <p:cNvSpPr>
            <a:spLocks noGrp="1"/>
          </p:cNvSpPr>
          <p:nvPr>
            <p:ph type="body" idx="1"/>
          </p:nvPr>
        </p:nvSpPr>
        <p:spPr/>
        <p:txBody>
          <a:bodyPr/>
          <a:lstStyle/>
          <a:p>
            <a:pPr>
              <a:buNone/>
            </a:pPr>
            <a:r>
              <a:rPr lang="en-GB" dirty="0"/>
              <a:t>A common task in Python scripts is to test which platform they are running on. This is useful for setting up different file paths or environment variables, making the script more portable across systems. </a:t>
            </a:r>
          </a:p>
          <a:p>
            <a:pPr>
              <a:buNone/>
            </a:pPr>
            <a:endParaRPr lang="en-GB" dirty="0"/>
          </a:p>
          <a:p>
            <a:pPr>
              <a:buNone/>
            </a:pPr>
            <a:r>
              <a:rPr lang="en-GB" dirty="0"/>
              <a:t>The </a:t>
            </a:r>
            <a:r>
              <a:rPr lang="en-GB" b="1" dirty="0"/>
              <a:t>sys</a:t>
            </a:r>
            <a:r>
              <a:rPr lang="en-GB" dirty="0"/>
              <a:t> module provides access to system-specific variables and functions that interact with the Python interpreter. Its </a:t>
            </a:r>
            <a:r>
              <a:rPr lang="en-GB" dirty="0" err="1"/>
              <a:t>sys.platform</a:t>
            </a:r>
            <a:r>
              <a:rPr lang="en-GB" dirty="0"/>
              <a:t> attribute returns a string identifying the current platform, with possible values including </a:t>
            </a:r>
            <a:r>
              <a:rPr lang="en-GB" dirty="0" err="1"/>
              <a:t>linux</a:t>
            </a:r>
            <a:r>
              <a:rPr lang="en-GB" dirty="0"/>
              <a:t>, </a:t>
            </a:r>
            <a:r>
              <a:rPr lang="en-GB" dirty="0" err="1"/>
              <a:t>posix</a:t>
            </a:r>
            <a:r>
              <a:rPr lang="en-GB" dirty="0"/>
              <a:t>, win32, </a:t>
            </a:r>
            <a:r>
              <a:rPr lang="en-GB" dirty="0" err="1"/>
              <a:t>cygwin</a:t>
            </a:r>
            <a:r>
              <a:rPr lang="en-GB" dirty="0"/>
              <a:t>, </a:t>
            </a:r>
            <a:r>
              <a:rPr lang="en-GB" dirty="0" err="1"/>
              <a:t>darwin</a:t>
            </a:r>
            <a:r>
              <a:rPr lang="en-GB" dirty="0"/>
              <a:t>, and openbsd6. </a:t>
            </a:r>
          </a:p>
          <a:p>
            <a:pPr>
              <a:buNone/>
            </a:pPr>
            <a:endParaRPr lang="en-GB" dirty="0"/>
          </a:p>
          <a:p>
            <a:pPr>
              <a:buNone/>
            </a:pPr>
            <a:r>
              <a:rPr lang="en-GB" dirty="0"/>
              <a:t>The </a:t>
            </a:r>
            <a:r>
              <a:rPr lang="en-GB" b="1" dirty="0"/>
              <a:t>platform</a:t>
            </a:r>
            <a:r>
              <a:rPr lang="en-GB" dirty="0"/>
              <a:t> module offers a higher-level interface; for example, </a:t>
            </a:r>
            <a:r>
              <a:rPr lang="en-GB" dirty="0" err="1"/>
              <a:t>platform.system</a:t>
            </a:r>
            <a:r>
              <a:rPr lang="en-GB" dirty="0"/>
              <a:t>() returns the operating system name such as Windows. It also provides additional functions to retrieve details like the architecture, machine type, hostname, processor, and even the Python implementation (for example, </a:t>
            </a:r>
            <a:r>
              <a:rPr lang="en-GB" dirty="0" err="1"/>
              <a:t>CPython</a:t>
            </a:r>
            <a:r>
              <a:rPr lang="en-GB" dirty="0"/>
              <a:t>). </a:t>
            </a:r>
          </a:p>
          <a:p>
            <a:pPr>
              <a:buNone/>
            </a:pPr>
            <a:endParaRPr lang="en-GB" dirty="0"/>
          </a:p>
          <a:p>
            <a:pPr>
              <a:buNone/>
            </a:pPr>
            <a:r>
              <a:rPr lang="en-GB" dirty="0"/>
              <a:t>The </a:t>
            </a:r>
            <a:r>
              <a:rPr lang="en-GB" b="1" dirty="0" err="1"/>
              <a:t>os</a:t>
            </a:r>
            <a:r>
              <a:rPr lang="en-GB" dirty="0"/>
              <a:t> module, which provides a variety of operating system interfaces, can also return the OS type using os.name (e.g., </a:t>
            </a:r>
            <a:r>
              <a:rPr lang="en-GB" dirty="0" err="1"/>
              <a:t>nt</a:t>
            </a:r>
            <a:r>
              <a:rPr lang="en-GB" dirty="0"/>
              <a:t>), although this is less detailed than the sys or platform equivalents, which are usually preferred. All three modules are part of the Python Standard Library.</a:t>
            </a:r>
          </a:p>
        </p:txBody>
      </p:sp>
      <p:sp>
        <p:nvSpPr>
          <p:cNvPr id="4" name="Slide Number Placeholder 3">
            <a:extLst>
              <a:ext uri="{FF2B5EF4-FFF2-40B4-BE49-F238E27FC236}">
                <a16:creationId xmlns:a16="http://schemas.microsoft.com/office/drawing/2014/main" id="{2950EA1E-FE35-D0EF-6118-83777DCB7A46}"/>
              </a:ext>
            </a:extLst>
          </p:cNvPr>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442089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Donald Knuth quote comes from “Structured Programming with go to Statements” (1974). In Python, the standard practice is to use 4 spaces per indentation level, which is widely considered optimal for readability. While the exact number of spaces matters less than being consistent, tabs are generally discouraged because their width varies between editors - what looks aligned in one may appear misaligned in another. </a:t>
            </a:r>
          </a:p>
          <a:p>
            <a:endParaRPr lang="en-GB" dirty="0"/>
          </a:p>
          <a:p>
            <a:r>
              <a:rPr lang="en-GB" dirty="0"/>
              <a:t>According to the </a:t>
            </a:r>
            <a:r>
              <a:rPr lang="en-GB" b="1" dirty="0"/>
              <a:t>PEP 8 style guide</a:t>
            </a:r>
            <a:r>
              <a:rPr lang="en-GB" dirty="0"/>
              <a:t>, developers should use </a:t>
            </a:r>
            <a:r>
              <a:rPr lang="en-GB" b="1" dirty="0"/>
              <a:t>four</a:t>
            </a:r>
            <a:r>
              <a:rPr lang="en-GB" dirty="0"/>
              <a:t> </a:t>
            </a:r>
            <a:r>
              <a:rPr lang="en-GB" b="1" dirty="0"/>
              <a:t>spaces</a:t>
            </a:r>
            <a:r>
              <a:rPr lang="en-GB" dirty="0"/>
              <a:t> for each level of indentation, never mix tabs and spaces, and only use tabs when maintaining code that already relies on them.</a:t>
            </a:r>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a:p>
        </p:txBody>
      </p:sp>
    </p:spTree>
    <p:extLst>
      <p:ext uri="{BB962C8B-B14F-4D97-AF65-F5344CB8AC3E}">
        <p14:creationId xmlns:p14="http://schemas.microsoft.com/office/powerpoint/2010/main" val="373230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Unlike many C-style languages, Python separates </a:t>
            </a:r>
            <a:r>
              <a:rPr lang="en-GB" b="1" dirty="0"/>
              <a:t>statements</a:t>
            </a:r>
            <a:r>
              <a:rPr lang="en-GB" dirty="0"/>
              <a:t> from </a:t>
            </a:r>
            <a:r>
              <a:rPr lang="en-GB" b="1" dirty="0"/>
              <a:t>expressions</a:t>
            </a:r>
            <a:r>
              <a:rPr lang="en-GB" dirty="0"/>
              <a:t>: assignment is a statement, so it cannot appear where a Boolean is expected. This prevents the classic mistake of writing = when you meant ==. (Since Python 3.8, the “walrus” operator </a:t>
            </a:r>
            <a:r>
              <a:rPr lang="en-GB" b="1" dirty="0"/>
              <a:t>:=</a:t>
            </a:r>
            <a:r>
              <a:rPr lang="en-GB" dirty="0"/>
              <a:t> allows assignment inside an expression, but its distinct syntax reduces ambiguity and it’s rarely needed in simple conditions.) </a:t>
            </a:r>
          </a:p>
          <a:p>
            <a:endParaRPr lang="en-GB" dirty="0"/>
          </a:p>
          <a:p>
            <a:r>
              <a:rPr lang="en-GB" dirty="0"/>
              <a:t>The equality operator </a:t>
            </a:r>
            <a:r>
              <a:rPr lang="en-GB" b="1" dirty="0"/>
              <a:t>==</a:t>
            </a:r>
            <a:r>
              <a:rPr lang="en-GB" dirty="0"/>
              <a:t> compares values and can be overloaded by classes, while is checks object identity (whether two variables refer to the very same object). </a:t>
            </a:r>
          </a:p>
          <a:p>
            <a:endParaRPr lang="en-GB" dirty="0"/>
          </a:p>
          <a:p>
            <a:r>
              <a:rPr lang="en-GB" dirty="0"/>
              <a:t>The membership operator </a:t>
            </a:r>
            <a:r>
              <a:rPr lang="en-GB" b="1" dirty="0"/>
              <a:t>in</a:t>
            </a:r>
            <a:r>
              <a:rPr lang="en-GB" dirty="0"/>
              <a:t> tests whether an element occurs in a container - on strings it checks for substrings, on lists/tuples for elements, and on dictionaries for keys. Historically, very early Python 2 releases allowed rebinding True and False; in modern Python 3 they are built-in constants and attempting to assign to them raises a </a:t>
            </a:r>
            <a:r>
              <a:rPr lang="en-GB" dirty="0" err="1"/>
              <a:t>SyntaxError</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10957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Python’s </a:t>
            </a:r>
            <a:r>
              <a:rPr lang="en-GB" b="1" dirty="0"/>
              <a:t>comparison and logical operators</a:t>
            </a:r>
            <a:r>
              <a:rPr lang="en-GB" dirty="0"/>
              <a:t> behave much as in other languages, but comparisons are </a:t>
            </a:r>
            <a:r>
              <a:rPr lang="en-GB" b="1" dirty="0"/>
              <a:t>type-aware</a:t>
            </a:r>
            <a:r>
              <a:rPr lang="en-GB" dirty="0"/>
              <a:t>: operators like ==, !=, &lt;, &gt;, &lt;=, &gt;=, and in work with numbers, strings, lists, dictionaries, and most custom classes via their rich-comparison methods. </a:t>
            </a:r>
          </a:p>
          <a:p>
            <a:endParaRPr lang="en-GB" dirty="0"/>
          </a:p>
          <a:p>
            <a:r>
              <a:rPr lang="en-GB" dirty="0"/>
              <a:t>In Python 3, </a:t>
            </a:r>
            <a:r>
              <a:rPr lang="en-GB" b="1" dirty="0"/>
              <a:t>ordering comparisons</a:t>
            </a:r>
            <a:r>
              <a:rPr lang="en-GB" dirty="0"/>
              <a:t> between unrelated types (e.g., list &lt; </a:t>
            </a:r>
            <a:r>
              <a:rPr lang="en-GB" dirty="0" err="1"/>
              <a:t>dict</a:t>
            </a:r>
            <a:r>
              <a:rPr lang="en-GB" dirty="0"/>
              <a:t>) raise a </a:t>
            </a:r>
            <a:r>
              <a:rPr lang="en-GB" dirty="0" err="1"/>
              <a:t>TypeError</a:t>
            </a:r>
            <a:r>
              <a:rPr lang="en-GB" dirty="0"/>
              <a:t>, while equality across different types is allowed but usually </a:t>
            </a:r>
            <a:r>
              <a:rPr lang="en-GB" b="1" dirty="0"/>
              <a:t>returns False</a:t>
            </a:r>
            <a:r>
              <a:rPr lang="en-GB" dirty="0"/>
              <a:t> (with numeric types interoperating as expected, e.g., 1 == 1.0). The odd one out is </a:t>
            </a:r>
            <a:r>
              <a:rPr lang="en-GB" b="1" dirty="0" err="1"/>
              <a:t>is</a:t>
            </a:r>
            <a:r>
              <a:rPr lang="en-GB" dirty="0"/>
              <a:t>, which checks </a:t>
            </a:r>
            <a:r>
              <a:rPr lang="en-GB" b="1" dirty="0"/>
              <a:t>object identity</a:t>
            </a:r>
            <a:r>
              <a:rPr lang="en-GB" dirty="0"/>
              <a:t> (same object in memory), not value equality—use == for values, is for identity. </a:t>
            </a:r>
          </a:p>
          <a:p>
            <a:endParaRPr lang="en-GB" dirty="0"/>
          </a:p>
          <a:p>
            <a:r>
              <a:rPr lang="en-GB" dirty="0"/>
              <a:t>For history: Python 2 supported the &lt;&gt; not-equal operator and a </a:t>
            </a:r>
            <a:r>
              <a:rPr lang="en-GB" dirty="0" err="1"/>
              <a:t>cmp</a:t>
            </a:r>
            <a:r>
              <a:rPr lang="en-GB" dirty="0"/>
              <a:t>() built-in; both are gone in Python 3 - use != and rich comparisons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34940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Chained comparisons are a handy way to write range-style conditions in if and while statements. Instead of x &gt; 0 and x &lt; 10, you can write 0 &lt; x &lt; 10. Python evaluates these left-to-right with short-circuiting and evaluates the middle expression only once. You can mix operators like &lt;, &lt;=, ==, !=, and &gt; (e.g., a &lt; b &lt;= c). Use chained comparisons only when they improve readability - remember the Zen of Python: “Readability counts.”</a:t>
            </a:r>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777608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5.xml"/><Relationship Id="rId4" Type="http://schemas.openxmlformats.org/officeDocument/2006/relationships/image" Target="../media/image55.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427546661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1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image" Target="../media/image69.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6.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69.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7.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69.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8.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56"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81.xml"/><Relationship Id="rId4" Type="http://schemas.openxmlformats.org/officeDocument/2006/relationships/image" Target="../media/image117.wmf"/></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3 – Flow Control</a:t>
            </a:r>
          </a:p>
        </p:txBody>
      </p:sp>
      <p:sp>
        <p:nvSpPr>
          <p:cNvPr id="5" name="Subtitle 4">
            <a:extLst>
              <a:ext uri="{FF2B5EF4-FFF2-40B4-BE49-F238E27FC236}">
                <a16:creationId xmlns:a16="http://schemas.microsoft.com/office/drawing/2014/main" id="{CCC8E39A-3AD0-8360-BBB1-81DC2CFD1FD2}"/>
              </a:ext>
            </a:extLst>
          </p:cNvPr>
          <p:cNvSpPr>
            <a:spLocks noGrp="1"/>
          </p:cNvSpPr>
          <p:nvPr>
            <p:ph type="subTitle" idx="1"/>
          </p:nvPr>
        </p:nvSpPr>
        <p:spPr/>
        <p:txBody>
          <a:bodyPr/>
          <a:lstStyle/>
          <a:p>
            <a:endParaRPr lang="en-GB"/>
          </a:p>
        </p:txBody>
      </p:sp>
      <p:graphicFrame>
        <p:nvGraphicFramePr>
          <p:cNvPr id="3" name="Table 2">
            <a:extLst>
              <a:ext uri="{FF2B5EF4-FFF2-40B4-BE49-F238E27FC236}">
                <a16:creationId xmlns:a16="http://schemas.microsoft.com/office/drawing/2014/main" id="{E859607F-3B70-9D4D-AF6E-89A98DBBE276}"/>
              </a:ext>
            </a:extLst>
          </p:cNvPr>
          <p:cNvGraphicFramePr>
            <a:graphicFrameLocks noGrp="1"/>
          </p:cNvGraphicFramePr>
          <p:nvPr>
            <p:extLst>
              <p:ext uri="{D42A27DB-BD31-4B8C-83A1-F6EECF244321}">
                <p14:modId xmlns:p14="http://schemas.microsoft.com/office/powerpoint/2010/main" val="264054006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3: Flow Control</a:t>
                      </a:r>
                      <a:endParaRPr lang="en-GB" sz="1800" baseline="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4: String Handling</a:t>
                      </a:r>
                    </a:p>
                  </a:txBody>
                  <a:tcPr>
                    <a:solidFill>
                      <a:schemeClr val="accent3">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5: Collections</a:t>
                      </a:r>
                    </a:p>
                  </a:txBody>
                  <a:tcPr>
                    <a:solidFill>
                      <a:schemeClr val="accent3">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B53-AE63-23C6-93E2-1B345FE70361}"/>
              </a:ext>
            </a:extLst>
          </p:cNvPr>
          <p:cNvSpPr>
            <a:spLocks noGrp="1"/>
          </p:cNvSpPr>
          <p:nvPr>
            <p:ph type="ctrTitle"/>
          </p:nvPr>
        </p:nvSpPr>
        <p:spPr/>
        <p:txBody>
          <a:bodyPr/>
          <a:lstStyle/>
          <a:p>
            <a:r>
              <a:rPr lang="en-GB" dirty="0"/>
              <a:t>Sequence and Collection Tests</a:t>
            </a:r>
          </a:p>
        </p:txBody>
      </p:sp>
      <p:sp>
        <p:nvSpPr>
          <p:cNvPr id="3" name="Text Placeholder 2">
            <a:extLst>
              <a:ext uri="{FF2B5EF4-FFF2-40B4-BE49-F238E27FC236}">
                <a16:creationId xmlns:a16="http://schemas.microsoft.com/office/drawing/2014/main" id="{F99D604B-D6ED-FA58-28AC-4F66DE7E84B5}"/>
              </a:ext>
            </a:extLst>
          </p:cNvPr>
          <p:cNvSpPr>
            <a:spLocks noGrp="1"/>
          </p:cNvSpPr>
          <p:nvPr>
            <p:ph type="body" sz="quarter" idx="14"/>
          </p:nvPr>
        </p:nvSpPr>
        <p:spPr>
          <a:xfrm>
            <a:off x="443920" y="1733108"/>
            <a:ext cx="6972880" cy="4061405"/>
          </a:xfrm>
        </p:spPr>
        <p:txBody>
          <a:bodyPr/>
          <a:lstStyle/>
          <a:p>
            <a:r>
              <a:rPr lang="en-GB" b="1" dirty="0"/>
              <a:t>An empty string, tuple, list, dictionary, set returns False:</a:t>
            </a:r>
          </a:p>
          <a:p>
            <a:endParaRPr lang="en-GB" dirty="0"/>
          </a:p>
          <a:p>
            <a:endParaRPr lang="en-GB" dirty="0"/>
          </a:p>
          <a:p>
            <a:endParaRPr lang="en-GB" dirty="0"/>
          </a:p>
          <a:p>
            <a:r>
              <a:rPr lang="en-GB" b="1" dirty="0"/>
              <a:t>Sequences also support built-in functions all() and any():</a:t>
            </a:r>
          </a:p>
          <a:p>
            <a:pPr marL="971550" lvl="1" indent="-285750"/>
            <a:r>
              <a:rPr lang="en-GB" dirty="0"/>
              <a:t>all()returns True if all items in the sequence are true.</a:t>
            </a:r>
          </a:p>
          <a:p>
            <a:pPr marL="971550" lvl="1" indent="-285750"/>
            <a:r>
              <a:rPr lang="en-GB" dirty="0"/>
              <a:t>any()returns True if any of the items in the sequence are true.</a:t>
            </a:r>
          </a:p>
          <a:p>
            <a:endParaRPr lang="en-GB" dirty="0"/>
          </a:p>
        </p:txBody>
      </p:sp>
      <p:sp>
        <p:nvSpPr>
          <p:cNvPr id="5" name="Slide Number Placeholder 4">
            <a:extLst>
              <a:ext uri="{FF2B5EF4-FFF2-40B4-BE49-F238E27FC236}">
                <a16:creationId xmlns:a16="http://schemas.microsoft.com/office/drawing/2014/main" id="{7392275D-227C-7AD9-0278-5622CBAFB7FB}"/>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9" name="Rectangle 4">
            <a:extLst>
              <a:ext uri="{FF2B5EF4-FFF2-40B4-BE49-F238E27FC236}">
                <a16:creationId xmlns:a16="http://schemas.microsoft.com/office/drawing/2014/main" id="{06907E3A-DC29-F19E-8C4E-935BD70C0401}"/>
              </a:ext>
            </a:extLst>
          </p:cNvPr>
          <p:cNvSpPr txBox="1">
            <a:spLocks noChangeArrowheads="1"/>
          </p:cNvSpPr>
          <p:nvPr/>
        </p:nvSpPr>
        <p:spPr bwMode="auto">
          <a:xfrm>
            <a:off x="1511513" y="2150034"/>
            <a:ext cx="3334807"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[0, 1, 2, 3]</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err="1">
                <a:solidFill>
                  <a:srgbClr val="FFFF00"/>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is True")</a:t>
            </a:r>
          </a:p>
        </p:txBody>
      </p:sp>
      <p:sp>
        <p:nvSpPr>
          <p:cNvPr id="10" name="Rectangle 4">
            <a:extLst>
              <a:ext uri="{FF2B5EF4-FFF2-40B4-BE49-F238E27FC236}">
                <a16:creationId xmlns:a16="http://schemas.microsoft.com/office/drawing/2014/main" id="{3C88A3F2-2A3B-111C-845D-75D6CD40CA6D}"/>
              </a:ext>
            </a:extLst>
          </p:cNvPr>
          <p:cNvSpPr txBox="1">
            <a:spLocks noChangeArrowheads="1"/>
          </p:cNvSpPr>
          <p:nvPr/>
        </p:nvSpPr>
        <p:spPr bwMode="auto">
          <a:xfrm>
            <a:off x="1511513" y="4351012"/>
            <a:ext cx="5437927"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a:solidFill>
                  <a:schemeClr val="accent4"/>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5"/>
                </a:solidFill>
                <a:latin typeface="Consolas" panose="020B0609020204030204" pitchFamily="49" charset="0"/>
                <a:cs typeface="Consolas" panose="020B0609020204030204" pitchFamily="49" charset="0"/>
              </a:rPr>
              <a:t>1</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2</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bg1"/>
                </a:solidFill>
                <a:latin typeface="Consolas" panose="020B0609020204030204" pitchFamily="49" charset="0"/>
                <a:cs typeface="Consolas" panose="020B0609020204030204" pitchFamily="49" charset="0"/>
              </a:rPr>
              <a:t>3</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not </a:t>
            </a:r>
            <a:r>
              <a:rPr lang="en-GB" altLang="en-US" sz="1600" b="1" dirty="0">
                <a:solidFill>
                  <a:srgbClr val="FFFF00"/>
                </a:solidFill>
                <a:latin typeface="Consolas" panose="020B0609020204030204" pitchFamily="49" charset="0"/>
                <a:cs typeface="Consolas" panose="020B0609020204030204" pitchFamily="49" charset="0"/>
              </a:rPr>
              <a:t>all</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not all are True")</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rgbClr val="FFFF00"/>
                </a:solidFill>
                <a:latin typeface="Consolas" panose="020B0609020204030204" pitchFamily="49" charset="0"/>
                <a:cs typeface="Consolas" panose="020B0609020204030204" pitchFamily="49" charset="0"/>
              </a:rPr>
              <a:t>any</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mylist</a:t>
            </a:r>
            <a:r>
              <a:rPr lang="en-GB" altLang="en-US" sz="1600" dirty="0">
                <a:solidFill>
                  <a:schemeClr val="bg1"/>
                </a:solidFill>
                <a:latin typeface="Consolas" panose="020B0609020204030204" pitchFamily="49" charset="0"/>
                <a:cs typeface="Consolas" panose="020B0609020204030204" pitchFamily="49" charset="0"/>
              </a:rPr>
              <a:t>: at least one item is True")</a:t>
            </a:r>
          </a:p>
        </p:txBody>
      </p:sp>
      <p:sp>
        <p:nvSpPr>
          <p:cNvPr id="11" name="TextBox 10">
            <a:extLst>
              <a:ext uri="{FF2B5EF4-FFF2-40B4-BE49-F238E27FC236}">
                <a16:creationId xmlns:a16="http://schemas.microsoft.com/office/drawing/2014/main" id="{5E8E8B85-3459-3DAF-7817-62A4C163F277}"/>
              </a:ext>
            </a:extLst>
          </p:cNvPr>
          <p:cNvSpPr txBox="1"/>
          <p:nvPr/>
        </p:nvSpPr>
        <p:spPr>
          <a:xfrm>
            <a:off x="4846320" y="2794313"/>
            <a:ext cx="1463040" cy="369332"/>
          </a:xfrm>
          <a:prstGeom prst="rect">
            <a:avLst/>
          </a:prstGeom>
          <a:solidFill>
            <a:schemeClr val="bg1"/>
          </a:solidFill>
          <a:ln>
            <a:solidFill>
              <a:schemeClr val="tx1"/>
            </a:solidFill>
          </a:ln>
        </p:spPr>
        <p:txBody>
          <a:bodyPr wrap="square" rtlCol="0">
            <a:spAutoFit/>
          </a:bodyPr>
          <a:lstStyle/>
          <a:p>
            <a:r>
              <a:rPr lang="en-GB" dirty="0" err="1"/>
              <a:t>mylist</a:t>
            </a:r>
            <a:r>
              <a:rPr lang="en-GB" dirty="0"/>
              <a:t> is True</a:t>
            </a:r>
          </a:p>
        </p:txBody>
      </p:sp>
      <p:sp>
        <p:nvSpPr>
          <p:cNvPr id="12" name="TextBox 11">
            <a:extLst>
              <a:ext uri="{FF2B5EF4-FFF2-40B4-BE49-F238E27FC236}">
                <a16:creationId xmlns:a16="http://schemas.microsoft.com/office/drawing/2014/main" id="{B208B324-C4F9-2615-2CC6-C3C547687F98}"/>
              </a:ext>
            </a:extLst>
          </p:cNvPr>
          <p:cNvSpPr txBox="1"/>
          <p:nvPr/>
        </p:nvSpPr>
        <p:spPr>
          <a:xfrm>
            <a:off x="6949440" y="6115626"/>
            <a:ext cx="3241040" cy="646331"/>
          </a:xfrm>
          <a:prstGeom prst="rect">
            <a:avLst/>
          </a:prstGeom>
          <a:solidFill>
            <a:schemeClr val="bg1"/>
          </a:solidFill>
          <a:ln>
            <a:solidFill>
              <a:schemeClr val="tx1"/>
            </a:solidFill>
          </a:ln>
        </p:spPr>
        <p:txBody>
          <a:bodyPr wrap="square" rtlCol="0">
            <a:spAutoFit/>
          </a:bodyPr>
          <a:lstStyle/>
          <a:p>
            <a:r>
              <a:rPr lang="en-GB" dirty="0" err="1"/>
              <a:t>mylist</a:t>
            </a:r>
            <a:r>
              <a:rPr lang="en-GB" dirty="0"/>
              <a:t>: not all are True</a:t>
            </a:r>
          </a:p>
          <a:p>
            <a:r>
              <a:rPr lang="en-GB" dirty="0" err="1"/>
              <a:t>mylist</a:t>
            </a:r>
            <a:r>
              <a:rPr lang="en-GB" dirty="0"/>
              <a:t>: at least one item is True</a:t>
            </a:r>
          </a:p>
        </p:txBody>
      </p:sp>
    </p:spTree>
    <p:extLst>
      <p:ext uri="{BB962C8B-B14F-4D97-AF65-F5344CB8AC3E}">
        <p14:creationId xmlns:p14="http://schemas.microsoft.com/office/powerpoint/2010/main" val="300656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33C4-BA39-95FB-4B9B-C803E35BABE9}"/>
              </a:ext>
            </a:extLst>
          </p:cNvPr>
          <p:cNvSpPr>
            <a:spLocks noGrp="1"/>
          </p:cNvSpPr>
          <p:nvPr>
            <p:ph type="ctrTitle"/>
          </p:nvPr>
        </p:nvSpPr>
        <p:spPr/>
        <p:txBody>
          <a:bodyPr/>
          <a:lstStyle/>
          <a:p>
            <a:r>
              <a:rPr lang="en-GB" dirty="0"/>
              <a:t>Object Types</a:t>
            </a:r>
          </a:p>
        </p:txBody>
      </p:sp>
      <p:sp>
        <p:nvSpPr>
          <p:cNvPr id="3" name="Text Placeholder 2">
            <a:extLst>
              <a:ext uri="{FF2B5EF4-FFF2-40B4-BE49-F238E27FC236}">
                <a16:creationId xmlns:a16="http://schemas.microsoft.com/office/drawing/2014/main" id="{89F94F1D-7B54-C8E8-EBA1-B93E78B71AF0}"/>
              </a:ext>
            </a:extLst>
          </p:cNvPr>
          <p:cNvSpPr>
            <a:spLocks noGrp="1"/>
          </p:cNvSpPr>
          <p:nvPr>
            <p:ph type="body" sz="quarter" idx="14"/>
          </p:nvPr>
        </p:nvSpPr>
        <p:spPr>
          <a:xfrm>
            <a:off x="443921" y="1493520"/>
            <a:ext cx="5135800" cy="4300993"/>
          </a:xfrm>
        </p:spPr>
        <p:txBody>
          <a:bodyPr/>
          <a:lstStyle/>
          <a:p>
            <a:r>
              <a:rPr lang="en-GB" b="1" dirty="0"/>
              <a:t>Beware of comparing objects of different types.</a:t>
            </a:r>
          </a:p>
          <a:p>
            <a:pPr marL="285750" indent="-285750">
              <a:buFont typeface="Arial" panose="020B0604020202020204" pitchFamily="34" charset="0"/>
              <a:buChar char="•"/>
            </a:pPr>
            <a:r>
              <a:rPr lang="en-GB" dirty="0"/>
              <a:t>Comparison operators may be overloaded.</a:t>
            </a:r>
          </a:p>
          <a:p>
            <a:pPr marL="285750" indent="-285750">
              <a:buFont typeface="Arial" panose="020B0604020202020204" pitchFamily="34" charset="0"/>
              <a:buChar char="•"/>
            </a:pPr>
            <a:r>
              <a:rPr lang="en-GB" dirty="0"/>
              <a:t>Do not expect automatic conversion.</a:t>
            </a:r>
          </a:p>
          <a:p>
            <a:endParaRPr lang="en-GB" dirty="0"/>
          </a:p>
        </p:txBody>
      </p:sp>
      <p:sp>
        <p:nvSpPr>
          <p:cNvPr id="5" name="Slide Number Placeholder 4">
            <a:extLst>
              <a:ext uri="{FF2B5EF4-FFF2-40B4-BE49-F238E27FC236}">
                <a16:creationId xmlns:a16="http://schemas.microsoft.com/office/drawing/2014/main" id="{00F8EE8D-70ED-9C31-BD4E-2EE5550C7C87}"/>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6" name="Rectangle 4">
            <a:extLst>
              <a:ext uri="{FF2B5EF4-FFF2-40B4-BE49-F238E27FC236}">
                <a16:creationId xmlns:a16="http://schemas.microsoft.com/office/drawing/2014/main" id="{06C3BC93-686B-1E8F-B4D5-B2A825D4867E}"/>
              </a:ext>
            </a:extLst>
          </p:cNvPr>
          <p:cNvSpPr txBox="1">
            <a:spLocks noChangeArrowheads="1"/>
          </p:cNvSpPr>
          <p:nvPr/>
        </p:nvSpPr>
        <p:spPr bwMode="auto">
          <a:xfrm>
            <a:off x="834930" y="2647067"/>
            <a:ext cx="4028016" cy="416216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accent1"/>
                </a:solidFill>
                <a:latin typeface="Consolas" panose="020B0609020204030204" pitchFamily="49" charset="0"/>
                <a:cs typeface="Consolas" panose="020B0609020204030204" pitchFamily="49" charset="0"/>
              </a:rPr>
              <a:t> = 42</a:t>
            </a:r>
          </a:p>
          <a:p>
            <a:pPr marL="0" indent="0">
              <a:buNone/>
            </a:pPr>
            <a:r>
              <a:rPr lang="en-GB" altLang="en-US" sz="1600" dirty="0">
                <a:solidFill>
                  <a:schemeClr val="accent2"/>
                </a:solidFill>
                <a:latin typeface="Consolas" panose="020B0609020204030204" pitchFamily="49" charset="0"/>
                <a:cs typeface="Consolas" panose="020B0609020204030204" pitchFamily="49" charset="0"/>
              </a:rPr>
              <a:t>txt = "3"</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a:solidFill>
                  <a:schemeClr val="accent2"/>
                </a:solidFill>
                <a:latin typeface="Consolas" panose="020B0609020204030204" pitchFamily="49" charset="0"/>
                <a:cs typeface="Consolas" panose="020B0609020204030204" pitchFamily="49" charset="0"/>
              </a:rPr>
              <a:t>txt</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dirty="0" err="1">
                <a:solidFill>
                  <a:schemeClr val="accent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rgbClr val="FFFF00"/>
                </a:solidFill>
                <a:latin typeface="Consolas" panose="020B0609020204030204" pitchFamily="49" charset="0"/>
                <a:cs typeface="Consolas" panose="020B0609020204030204" pitchFamily="49" charset="0"/>
              </a:rPr>
              <a:t>int(</a:t>
            </a:r>
            <a:r>
              <a:rPr lang="en-GB" altLang="en-US" sz="1600" dirty="0">
                <a:solidFill>
                  <a:schemeClr val="bg1"/>
                </a:solidFill>
                <a:latin typeface="Consolas" panose="020B0609020204030204" pitchFamily="49" charset="0"/>
                <a:cs typeface="Consolas" panose="020B0609020204030204" pitchFamily="49" charset="0"/>
              </a:rPr>
              <a:t>txt</a:t>
            </a:r>
            <a:r>
              <a:rPr lang="en-GB" altLang="en-US" sz="1600" b="1" dirty="0">
                <a:solidFill>
                  <a:srgbClr val="FFFF00"/>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dirty="0" err="1">
                <a:solidFill>
                  <a:schemeClr val="bg1"/>
                </a:solidFill>
                <a:latin typeface="Consolas" panose="020B0609020204030204" pitchFamily="49" charset="0"/>
                <a:cs typeface="Consolas" panose="020B0609020204030204" pitchFamily="49" charset="0"/>
              </a:rPr>
              <a:t>num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print("Wow!")</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print("Doh!")</a:t>
            </a:r>
          </a:p>
        </p:txBody>
      </p:sp>
      <p:sp>
        <p:nvSpPr>
          <p:cNvPr id="7" name="TextBox 6">
            <a:extLst>
              <a:ext uri="{FF2B5EF4-FFF2-40B4-BE49-F238E27FC236}">
                <a16:creationId xmlns:a16="http://schemas.microsoft.com/office/drawing/2014/main" id="{B76CFECF-CE34-D8CB-E7AD-4A321CDEDF9F}"/>
              </a:ext>
            </a:extLst>
          </p:cNvPr>
          <p:cNvSpPr txBox="1"/>
          <p:nvPr/>
        </p:nvSpPr>
        <p:spPr>
          <a:xfrm>
            <a:off x="4862946" y="3680767"/>
            <a:ext cx="4114800" cy="369332"/>
          </a:xfrm>
          <a:prstGeom prst="rect">
            <a:avLst/>
          </a:prstGeom>
          <a:solidFill>
            <a:schemeClr val="bg1"/>
          </a:solidFill>
          <a:ln>
            <a:solidFill>
              <a:schemeClr val="tx1"/>
            </a:solidFill>
          </a:ln>
        </p:spPr>
        <p:txBody>
          <a:bodyPr wrap="square" rtlCol="0">
            <a:spAutoFit/>
          </a:bodyPr>
          <a:lstStyle/>
          <a:p>
            <a:r>
              <a:rPr lang="en-GB" dirty="0" err="1">
                <a:solidFill>
                  <a:srgbClr val="FF0000"/>
                </a:solidFill>
              </a:rPr>
              <a:t>TypeError</a:t>
            </a:r>
            <a:r>
              <a:rPr lang="en-GB" dirty="0">
                <a:solidFill>
                  <a:srgbClr val="FF0000"/>
                </a:solidFill>
              </a:rPr>
              <a:t>: unorderable types: str() &lt; int()</a:t>
            </a:r>
          </a:p>
        </p:txBody>
      </p:sp>
      <p:cxnSp>
        <p:nvCxnSpPr>
          <p:cNvPr id="9" name="Straight Arrow Connector 8">
            <a:extLst>
              <a:ext uri="{FF2B5EF4-FFF2-40B4-BE49-F238E27FC236}">
                <a16:creationId xmlns:a16="http://schemas.microsoft.com/office/drawing/2014/main" id="{AE49AF3B-12F5-46D2-278A-2A5C00F72127}"/>
              </a:ext>
            </a:extLst>
          </p:cNvPr>
          <p:cNvCxnSpPr>
            <a:cxnSpLocks/>
          </p:cNvCxnSpPr>
          <p:nvPr/>
        </p:nvCxnSpPr>
        <p:spPr>
          <a:xfrm>
            <a:off x="2446020" y="3870960"/>
            <a:ext cx="2370909" cy="0"/>
          </a:xfrm>
          <a:prstGeom prst="straightConnector1">
            <a:avLst/>
          </a:prstGeom>
          <a:ln w="25400">
            <a:solidFill>
              <a:schemeClr val="accent4"/>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C868D3-5A09-6CF1-E17E-4A995DC64A44}"/>
              </a:ext>
            </a:extLst>
          </p:cNvPr>
          <p:cNvSpPr txBox="1"/>
          <p:nvPr/>
        </p:nvSpPr>
        <p:spPr>
          <a:xfrm>
            <a:off x="4862946" y="5364480"/>
            <a:ext cx="798504" cy="369332"/>
          </a:xfrm>
          <a:prstGeom prst="rect">
            <a:avLst/>
          </a:prstGeom>
          <a:solidFill>
            <a:schemeClr val="bg1"/>
          </a:solidFill>
          <a:ln>
            <a:solidFill>
              <a:schemeClr val="tx1"/>
            </a:solidFill>
          </a:ln>
        </p:spPr>
        <p:txBody>
          <a:bodyPr wrap="square" rtlCol="0">
            <a:spAutoFit/>
          </a:bodyPr>
          <a:lstStyle/>
          <a:p>
            <a:r>
              <a:rPr lang="en-GB" dirty="0"/>
              <a:t>Wow!</a:t>
            </a:r>
          </a:p>
        </p:txBody>
      </p:sp>
      <p:cxnSp>
        <p:nvCxnSpPr>
          <p:cNvPr id="11" name="Straight Arrow Connector 10">
            <a:extLst>
              <a:ext uri="{FF2B5EF4-FFF2-40B4-BE49-F238E27FC236}">
                <a16:creationId xmlns:a16="http://schemas.microsoft.com/office/drawing/2014/main" id="{AB0128A0-237F-F4AE-928B-D413D943AEAF}"/>
              </a:ext>
            </a:extLst>
          </p:cNvPr>
          <p:cNvCxnSpPr>
            <a:cxnSpLocks/>
          </p:cNvCxnSpPr>
          <p:nvPr/>
        </p:nvCxnSpPr>
        <p:spPr>
          <a:xfrm>
            <a:off x="2968788" y="5571747"/>
            <a:ext cx="1848141" cy="0"/>
          </a:xfrm>
          <a:prstGeom prst="straightConnector1">
            <a:avLst/>
          </a:prstGeom>
          <a:ln w="25400">
            <a:solidFill>
              <a:srgbClr val="FFFF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170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23DB-7D8F-91C5-6378-ED0D8EB1F0A4}"/>
              </a:ext>
            </a:extLst>
          </p:cNvPr>
          <p:cNvSpPr>
            <a:spLocks noGrp="1"/>
          </p:cNvSpPr>
          <p:nvPr>
            <p:ph type="ctrTitle"/>
          </p:nvPr>
        </p:nvSpPr>
        <p:spPr/>
        <p:txBody>
          <a:bodyPr/>
          <a:lstStyle/>
          <a:p>
            <a:r>
              <a:rPr lang="en-GB" dirty="0"/>
              <a:t>Note on Exception Handling</a:t>
            </a:r>
          </a:p>
        </p:txBody>
      </p:sp>
      <p:sp>
        <p:nvSpPr>
          <p:cNvPr id="3" name="Text Placeholder 2">
            <a:extLst>
              <a:ext uri="{FF2B5EF4-FFF2-40B4-BE49-F238E27FC236}">
                <a16:creationId xmlns:a16="http://schemas.microsoft.com/office/drawing/2014/main" id="{F7D20047-2407-6CBE-BEAF-71EE43CB2834}"/>
              </a:ext>
            </a:extLst>
          </p:cNvPr>
          <p:cNvSpPr>
            <a:spLocks noGrp="1"/>
          </p:cNvSpPr>
          <p:nvPr>
            <p:ph type="body" sz="quarter" idx="14"/>
          </p:nvPr>
        </p:nvSpPr>
        <p:spPr>
          <a:xfrm>
            <a:off x="443920" y="1733108"/>
            <a:ext cx="6657919" cy="4061405"/>
          </a:xfrm>
        </p:spPr>
        <p:txBody>
          <a:bodyPr/>
          <a:lstStyle/>
          <a:p>
            <a:r>
              <a:rPr lang="en-GB" b="1" dirty="0"/>
              <a:t>An exception signals something unexpected during execution</a:t>
            </a:r>
          </a:p>
          <a:p>
            <a:pPr marL="285750" indent="-285750">
              <a:buFont typeface="Arial" panose="020B0604020202020204" pitchFamily="34" charset="0"/>
              <a:buChar char="•"/>
            </a:pPr>
            <a:r>
              <a:rPr lang="en-GB" dirty="0"/>
              <a:t>If uncaught, it halts the program; </a:t>
            </a:r>
          </a:p>
          <a:p>
            <a:pPr marL="285750" indent="-285750">
              <a:buFont typeface="Arial" panose="020B0604020202020204" pitchFamily="34" charset="0"/>
              <a:buChar char="•"/>
            </a:pPr>
            <a:r>
              <a:rPr lang="en-GB" dirty="0"/>
              <a:t>If </a:t>
            </a:r>
            <a:r>
              <a:rPr lang="en-GB" b="1" dirty="0"/>
              <a:t>handled</a:t>
            </a:r>
            <a:r>
              <a:rPr lang="en-GB" dirty="0"/>
              <a:t> with try/except, you control the outcome</a:t>
            </a:r>
          </a:p>
          <a:p>
            <a:r>
              <a:rPr lang="en-GB" b="1" dirty="0"/>
              <a:t>Many built-ins and operations raise exceptions to indicate specific conditions </a:t>
            </a:r>
          </a:p>
          <a:p>
            <a:pPr marL="971550" lvl="1" indent="-285750"/>
            <a:r>
              <a:rPr lang="en-GB" dirty="0"/>
              <a:t>Example:  int('x') → </a:t>
            </a:r>
            <a:r>
              <a:rPr lang="en-GB" dirty="0" err="1"/>
              <a:t>ValueError</a:t>
            </a:r>
            <a:endParaRPr lang="en-GB" dirty="0"/>
          </a:p>
          <a:p>
            <a:r>
              <a:rPr lang="en-GB" b="1" dirty="0"/>
              <a:t>Exceptions don’t always mean failure:</a:t>
            </a:r>
          </a:p>
          <a:p>
            <a:pPr marL="285750" indent="-285750">
              <a:buFont typeface="Arial" panose="020B0604020202020204" pitchFamily="34" charset="0"/>
              <a:buChar char="•"/>
            </a:pPr>
            <a:r>
              <a:rPr lang="en-GB" dirty="0"/>
              <a:t>They can represent expected cases to handle</a:t>
            </a:r>
          </a:p>
          <a:p>
            <a:pPr marL="971550" lvl="1" indent="-285750"/>
            <a:r>
              <a:rPr lang="en-GB" dirty="0"/>
              <a:t>Example: item not found → </a:t>
            </a:r>
            <a:r>
              <a:rPr lang="en-GB" dirty="0" err="1"/>
              <a:t>KeyError</a:t>
            </a:r>
            <a:r>
              <a:rPr lang="en-GB" dirty="0"/>
              <a:t>, </a:t>
            </a:r>
            <a:r>
              <a:rPr lang="en-GB" dirty="0" err="1"/>
              <a:t>ValueError</a:t>
            </a:r>
            <a:endParaRPr lang="en-GB" dirty="0"/>
          </a:p>
          <a:p>
            <a:pPr marL="971550" lvl="1" indent="-285750"/>
            <a:r>
              <a:rPr lang="en-GB" dirty="0"/>
              <a:t>Example: file issues → </a:t>
            </a:r>
            <a:r>
              <a:rPr lang="en-GB" dirty="0" err="1"/>
              <a:t>FileNotFoundError</a:t>
            </a:r>
            <a:r>
              <a:rPr lang="en-GB" dirty="0"/>
              <a:t>, </a:t>
            </a:r>
            <a:r>
              <a:rPr lang="en-GB" dirty="0" err="1"/>
              <a:t>PermissionError</a:t>
            </a:r>
            <a:endParaRPr lang="en-GB" dirty="0"/>
          </a:p>
          <a:p>
            <a:pPr marL="971550" lvl="1" indent="-285750"/>
            <a:endParaRPr lang="en-GB" dirty="0"/>
          </a:p>
          <a:p>
            <a:pPr marL="0" lvl="1" indent="0">
              <a:buNone/>
            </a:pPr>
            <a:r>
              <a:rPr lang="en-GB" b="1" dirty="0"/>
              <a:t>Exception Handling is for a future discussion</a:t>
            </a:r>
          </a:p>
        </p:txBody>
      </p:sp>
      <p:sp>
        <p:nvSpPr>
          <p:cNvPr id="5" name="Slide Number Placeholder 4">
            <a:extLst>
              <a:ext uri="{FF2B5EF4-FFF2-40B4-BE49-F238E27FC236}">
                <a16:creationId xmlns:a16="http://schemas.microsoft.com/office/drawing/2014/main" id="{2ACF5688-3CFA-A3E8-4967-4DB667D242BD}"/>
              </a:ext>
            </a:extLst>
          </p:cNvPr>
          <p:cNvSpPr>
            <a:spLocks noGrp="1"/>
          </p:cNvSpPr>
          <p:nvPr>
            <p:ph type="sldNum" sz="quarter" idx="12"/>
          </p:nvPr>
        </p:nvSpPr>
        <p:spPr/>
        <p:txBody>
          <a:bodyPr/>
          <a:lstStyle/>
          <a:p>
            <a:fld id="{F3469444-D02B-D446-9CF8-19DEDDE073D1}" type="slidenum">
              <a:rPr lang="en-US" smtClean="0"/>
              <a:pPr/>
              <a:t>12</a:t>
            </a:fld>
            <a:endParaRPr lang="en-US" dirty="0"/>
          </a:p>
        </p:txBody>
      </p:sp>
      <p:pic>
        <p:nvPicPr>
          <p:cNvPr id="6" name="Picture 5">
            <a:extLst>
              <a:ext uri="{FF2B5EF4-FFF2-40B4-BE49-F238E27FC236}">
                <a16:creationId xmlns:a16="http://schemas.microsoft.com/office/drawing/2014/main" id="{3D7D4C47-3154-264B-DBB6-0FD8CBD53CF3}"/>
              </a:ext>
            </a:extLst>
          </p:cNvPr>
          <p:cNvPicPr>
            <a:picLocks noChangeAspect="1"/>
          </p:cNvPicPr>
          <p:nvPr/>
        </p:nvPicPr>
        <p:blipFill>
          <a:blip r:embed="rId3"/>
          <a:stretch>
            <a:fillRect/>
          </a:stretch>
        </p:blipFill>
        <p:spPr>
          <a:xfrm>
            <a:off x="7680961" y="145141"/>
            <a:ext cx="4511040" cy="6712859"/>
          </a:xfrm>
          <a:prstGeom prst="rect">
            <a:avLst/>
          </a:prstGeom>
        </p:spPr>
      </p:pic>
    </p:spTree>
    <p:extLst>
      <p:ext uri="{BB962C8B-B14F-4D97-AF65-F5344CB8AC3E}">
        <p14:creationId xmlns:p14="http://schemas.microsoft.com/office/powerpoint/2010/main" val="261938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ACFA-D249-D977-B003-49C3BAFBC798}"/>
              </a:ext>
            </a:extLst>
          </p:cNvPr>
          <p:cNvSpPr>
            <a:spLocks noGrp="1"/>
          </p:cNvSpPr>
          <p:nvPr>
            <p:ph type="ctrTitle"/>
          </p:nvPr>
        </p:nvSpPr>
        <p:spPr/>
        <p:txBody>
          <a:bodyPr/>
          <a:lstStyle/>
          <a:p>
            <a:r>
              <a:rPr lang="en-GB" dirty="0"/>
              <a:t>While – the conditional loop</a:t>
            </a:r>
          </a:p>
        </p:txBody>
      </p:sp>
      <p:sp>
        <p:nvSpPr>
          <p:cNvPr id="3" name="Text Placeholder 2">
            <a:extLst>
              <a:ext uri="{FF2B5EF4-FFF2-40B4-BE49-F238E27FC236}">
                <a16:creationId xmlns:a16="http://schemas.microsoft.com/office/drawing/2014/main" id="{90960287-B9F8-D776-E6F9-79D4184FD752}"/>
              </a:ext>
            </a:extLst>
          </p:cNvPr>
          <p:cNvSpPr>
            <a:spLocks noGrp="1"/>
          </p:cNvSpPr>
          <p:nvPr>
            <p:ph type="body" sz="quarter" idx="14"/>
          </p:nvPr>
        </p:nvSpPr>
        <p:spPr/>
        <p:txBody>
          <a:bodyPr/>
          <a:lstStyle/>
          <a:p>
            <a:r>
              <a:rPr lang="en-GB" b="1" dirty="0"/>
              <a:t>Loop while a condition is true</a:t>
            </a:r>
          </a:p>
          <a:p>
            <a:pPr marL="285750" indent="-285750">
              <a:buFont typeface="Arial" panose="020B0604020202020204" pitchFamily="34" charset="0"/>
              <a:buChar char="•"/>
            </a:pPr>
            <a:r>
              <a:rPr lang="en-GB" dirty="0"/>
              <a:t>Python only supports entry condition loops.</a:t>
            </a:r>
          </a:p>
          <a:p>
            <a:pPr marL="285750" indent="-285750">
              <a:buFont typeface="Arial" panose="020B0604020202020204" pitchFamily="34" charset="0"/>
              <a:buChar char="•"/>
            </a:pPr>
            <a:r>
              <a:rPr lang="en-GB" dirty="0"/>
              <a:t>There is no do...while loop.</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5" name="Slide Number Placeholder 4">
            <a:extLst>
              <a:ext uri="{FF2B5EF4-FFF2-40B4-BE49-F238E27FC236}">
                <a16:creationId xmlns:a16="http://schemas.microsoft.com/office/drawing/2014/main" id="{7BA4A338-E2D1-AC90-EA33-DE5883675B11}"/>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6" name="Rectangle 4">
            <a:extLst>
              <a:ext uri="{FF2B5EF4-FFF2-40B4-BE49-F238E27FC236}">
                <a16:creationId xmlns:a16="http://schemas.microsoft.com/office/drawing/2014/main" id="{22484474-51FC-1058-55C4-4134ED7C9FE1}"/>
              </a:ext>
            </a:extLst>
          </p:cNvPr>
          <p:cNvSpPr txBox="1">
            <a:spLocks noChangeArrowheads="1"/>
          </p:cNvSpPr>
          <p:nvPr/>
        </p:nvSpPr>
        <p:spPr bwMode="auto">
          <a:xfrm>
            <a:off x="6296389" y="2040014"/>
            <a:ext cx="5242169"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line = None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line != "done":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line = input('Type "done" to complete: ')</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print("&lt;", line, "&gt;")</a:t>
            </a:r>
          </a:p>
        </p:txBody>
      </p:sp>
      <p:sp>
        <p:nvSpPr>
          <p:cNvPr id="7" name="Rectangle 4">
            <a:extLst>
              <a:ext uri="{FF2B5EF4-FFF2-40B4-BE49-F238E27FC236}">
                <a16:creationId xmlns:a16="http://schemas.microsoft.com/office/drawing/2014/main" id="{A2A9EACA-66DC-D942-4EEF-353744533E91}"/>
              </a:ext>
            </a:extLst>
          </p:cNvPr>
          <p:cNvSpPr txBox="1">
            <a:spLocks noChangeArrowheads="1"/>
          </p:cNvSpPr>
          <p:nvPr/>
        </p:nvSpPr>
        <p:spPr bwMode="auto">
          <a:xfrm>
            <a:off x="6296389" y="5035405"/>
            <a:ext cx="3575068"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 = [23, 67, 32, 9, 77]</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while </a:t>
            </a:r>
            <a:r>
              <a:rPr lang="en-GB" altLang="en-US" sz="1600" dirty="0" err="1">
                <a:solidFill>
                  <a:schemeClr val="bg1"/>
                </a:solidFill>
                <a:latin typeface="Consolas" panose="020B0609020204030204" pitchFamily="49" charset="0"/>
                <a:cs typeface="Consolas" panose="020B0609020204030204" pitchFamily="49" charset="0"/>
              </a:rPr>
              <a:t>my_list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a:t>
            </a:r>
            <a:r>
              <a:rPr lang="en-GB" altLang="en-US" sz="1600" dirty="0" err="1">
                <a:solidFill>
                  <a:schemeClr val="bg1"/>
                </a:solidFill>
                <a:latin typeface="Consolas" panose="020B0609020204030204" pitchFamily="49" charset="0"/>
                <a:cs typeface="Consolas" panose="020B0609020204030204" pitchFamily="49" charset="0"/>
              </a:rPr>
              <a:t>my_list.pop</a:t>
            </a:r>
            <a:r>
              <a:rPr lang="en-GB" altLang="en-US" sz="1600" dirty="0">
                <a:solidFill>
                  <a:schemeClr val="bg1"/>
                </a:solidFill>
                <a:latin typeface="Consolas" panose="020B0609020204030204" pitchFamily="49" charset="0"/>
                <a:cs typeface="Consolas" panose="020B0609020204030204" pitchFamily="49" charset="0"/>
              </a:rPr>
              <a:t>() * 2)</a:t>
            </a:r>
          </a:p>
        </p:txBody>
      </p:sp>
      <p:sp>
        <p:nvSpPr>
          <p:cNvPr id="8" name="Rectangle 4">
            <a:extLst>
              <a:ext uri="{FF2B5EF4-FFF2-40B4-BE49-F238E27FC236}">
                <a16:creationId xmlns:a16="http://schemas.microsoft.com/office/drawing/2014/main" id="{4DA0AB60-87BD-0B5D-C349-97CF724B789C}"/>
              </a:ext>
            </a:extLst>
          </p:cNvPr>
          <p:cNvSpPr txBox="1">
            <a:spLocks noChangeArrowheads="1"/>
          </p:cNvSpPr>
          <p:nvPr/>
        </p:nvSpPr>
        <p:spPr bwMode="auto">
          <a:xfrm>
            <a:off x="6296389" y="3504740"/>
            <a:ext cx="2453404"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n-NO" altLang="en-US" sz="1600" dirty="0">
                <a:solidFill>
                  <a:schemeClr val="bg1"/>
                </a:solidFill>
                <a:latin typeface="Consolas" panose="020B0609020204030204" pitchFamily="49" charset="0"/>
                <a:cs typeface="Consolas" panose="020B0609020204030204" pitchFamily="49" charset="0"/>
              </a:rPr>
              <a:t>i = 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while i &lt; 10:</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print(i, end=</a:t>
            </a:r>
            <a:r>
              <a:rPr lang="en-GB" altLang="en-US" sz="1600" dirty="0">
                <a:solidFill>
                  <a:schemeClr val="bg1"/>
                </a:solidFill>
                <a:latin typeface="Consolas" panose="020B0609020204030204" pitchFamily="49" charset="0"/>
                <a:cs typeface="Consolas" panose="020B0609020204030204" pitchFamily="49" charset="0"/>
              </a:rPr>
              <a:t>""</a:t>
            </a:r>
            <a:r>
              <a:rPr lang="nn-NO" altLang="en-US" sz="1600" dirty="0">
                <a:solidFill>
                  <a:schemeClr val="bg1"/>
                </a:solidFill>
                <a:latin typeface="Consolas" panose="020B0609020204030204" pitchFamily="49" charset="0"/>
                <a:cs typeface="Consolas" panose="020B0609020204030204" pitchFamily="49" charset="0"/>
              </a:rPr>
              <a:t>)</a:t>
            </a:r>
          </a:p>
          <a:p>
            <a:pPr marL="0" indent="0">
              <a:buNone/>
            </a:pPr>
            <a:r>
              <a:rPr lang="nn-NO" altLang="en-US" sz="1600" dirty="0">
                <a:solidFill>
                  <a:schemeClr val="bg1"/>
                </a:solidFill>
                <a:latin typeface="Consolas" panose="020B0609020204030204" pitchFamily="49" charset="0"/>
                <a:cs typeface="Consolas" panose="020B0609020204030204" pitchFamily="49" charset="0"/>
              </a:rPr>
              <a:t>    i += 1</a:t>
            </a:r>
          </a:p>
        </p:txBody>
      </p:sp>
      <p:sp>
        <p:nvSpPr>
          <p:cNvPr id="9" name="Rectangle 4">
            <a:extLst>
              <a:ext uri="{FF2B5EF4-FFF2-40B4-BE49-F238E27FC236}">
                <a16:creationId xmlns:a16="http://schemas.microsoft.com/office/drawing/2014/main" id="{2646B5FA-D1C2-9590-F830-48ABA64091A8}"/>
              </a:ext>
            </a:extLst>
          </p:cNvPr>
          <p:cNvSpPr txBox="1">
            <a:spLocks noChangeArrowheads="1"/>
          </p:cNvSpPr>
          <p:nvPr/>
        </p:nvSpPr>
        <p:spPr bwMode="auto">
          <a:xfrm>
            <a:off x="833594" y="3763810"/>
            <a:ext cx="2762530"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while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10" name="Text Placeholder 2">
            <a:extLst>
              <a:ext uri="{FF2B5EF4-FFF2-40B4-BE49-F238E27FC236}">
                <a16:creationId xmlns:a16="http://schemas.microsoft.com/office/drawing/2014/main" id="{94F09693-7A73-F812-1597-FB2F5655F13E}"/>
              </a:ext>
            </a:extLst>
          </p:cNvPr>
          <p:cNvSpPr txBox="1">
            <a:spLocks/>
          </p:cNvSpPr>
          <p:nvPr/>
        </p:nvSpPr>
        <p:spPr>
          <a:xfrm>
            <a:off x="5917073" y="1633728"/>
            <a:ext cx="5135800" cy="37268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Example loops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pop() removes and returns last item from a list</a:t>
            </a:r>
          </a:p>
          <a:p>
            <a:endParaRPr lang="en-GB" b="1" dirty="0"/>
          </a:p>
        </p:txBody>
      </p:sp>
      <p:sp>
        <p:nvSpPr>
          <p:cNvPr id="11" name="TextBox 10">
            <a:extLst>
              <a:ext uri="{FF2B5EF4-FFF2-40B4-BE49-F238E27FC236}">
                <a16:creationId xmlns:a16="http://schemas.microsoft.com/office/drawing/2014/main" id="{B1C52022-2868-A032-31C2-D93C2997748B}"/>
              </a:ext>
            </a:extLst>
          </p:cNvPr>
          <p:cNvSpPr txBox="1"/>
          <p:nvPr/>
        </p:nvSpPr>
        <p:spPr>
          <a:xfrm>
            <a:off x="9871457" y="5053693"/>
            <a:ext cx="560833" cy="1323439"/>
          </a:xfrm>
          <a:prstGeom prst="rect">
            <a:avLst/>
          </a:prstGeom>
          <a:solidFill>
            <a:schemeClr val="bg1"/>
          </a:solidFill>
          <a:ln>
            <a:solidFill>
              <a:schemeClr val="tx1"/>
            </a:solidFill>
          </a:ln>
        </p:spPr>
        <p:txBody>
          <a:bodyPr wrap="square" rtlCol="0">
            <a:spAutoFit/>
          </a:bodyPr>
          <a:lstStyle/>
          <a:p>
            <a:r>
              <a:rPr lang="en-GB" sz="1600" dirty="0"/>
              <a:t>154</a:t>
            </a:r>
          </a:p>
          <a:p>
            <a:r>
              <a:rPr lang="en-GB" sz="1600" dirty="0"/>
              <a:t>18</a:t>
            </a:r>
          </a:p>
          <a:p>
            <a:r>
              <a:rPr lang="en-GB" sz="1600" dirty="0"/>
              <a:t>64</a:t>
            </a:r>
          </a:p>
          <a:p>
            <a:r>
              <a:rPr lang="en-GB" sz="1600" dirty="0"/>
              <a:t>134</a:t>
            </a:r>
          </a:p>
          <a:p>
            <a:r>
              <a:rPr lang="en-GB" sz="1600" dirty="0"/>
              <a:t>46</a:t>
            </a:r>
          </a:p>
        </p:txBody>
      </p:sp>
      <p:sp>
        <p:nvSpPr>
          <p:cNvPr id="12" name="TextBox 11">
            <a:extLst>
              <a:ext uri="{FF2B5EF4-FFF2-40B4-BE49-F238E27FC236}">
                <a16:creationId xmlns:a16="http://schemas.microsoft.com/office/drawing/2014/main" id="{79F84316-F524-6B61-1DFA-2E79853DA870}"/>
              </a:ext>
            </a:extLst>
          </p:cNvPr>
          <p:cNvSpPr txBox="1"/>
          <p:nvPr/>
        </p:nvSpPr>
        <p:spPr>
          <a:xfrm>
            <a:off x="8749793" y="4481808"/>
            <a:ext cx="1377696" cy="369332"/>
          </a:xfrm>
          <a:prstGeom prst="rect">
            <a:avLst/>
          </a:prstGeom>
          <a:solidFill>
            <a:schemeClr val="bg1"/>
          </a:solidFill>
          <a:ln>
            <a:solidFill>
              <a:schemeClr val="tx1"/>
            </a:solidFill>
          </a:ln>
        </p:spPr>
        <p:txBody>
          <a:bodyPr wrap="square" rtlCol="0">
            <a:spAutoFit/>
          </a:bodyPr>
          <a:lstStyle/>
          <a:p>
            <a:r>
              <a:rPr lang="en-GB" dirty="0"/>
              <a:t>0123456789</a:t>
            </a:r>
          </a:p>
        </p:txBody>
      </p:sp>
    </p:spTree>
    <p:extLst>
      <p:ext uri="{BB962C8B-B14F-4D97-AF65-F5344CB8AC3E}">
        <p14:creationId xmlns:p14="http://schemas.microsoft.com/office/powerpoint/2010/main" val="126031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3D9B-5A96-271E-727A-44CC63699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15DAA-DECF-56A0-E895-9922CCFD4ABC}"/>
              </a:ext>
            </a:extLst>
          </p:cNvPr>
          <p:cNvSpPr>
            <a:spLocks noGrp="1"/>
          </p:cNvSpPr>
          <p:nvPr>
            <p:ph type="ctrTitle"/>
          </p:nvPr>
        </p:nvSpPr>
        <p:spPr/>
        <p:txBody>
          <a:bodyPr/>
          <a:lstStyle/>
          <a:p>
            <a:r>
              <a:rPr lang="en-GB" dirty="0"/>
              <a:t>Loop control statements</a:t>
            </a:r>
          </a:p>
        </p:txBody>
      </p:sp>
      <p:sp>
        <p:nvSpPr>
          <p:cNvPr id="3" name="Text Placeholder 2">
            <a:extLst>
              <a:ext uri="{FF2B5EF4-FFF2-40B4-BE49-F238E27FC236}">
                <a16:creationId xmlns:a16="http://schemas.microsoft.com/office/drawing/2014/main" id="{ADBEE1E4-4019-F2DD-0E78-89EB86918893}"/>
              </a:ext>
            </a:extLst>
          </p:cNvPr>
          <p:cNvSpPr>
            <a:spLocks noGrp="1"/>
          </p:cNvSpPr>
          <p:nvPr>
            <p:ph type="body" sz="quarter" idx="14"/>
          </p:nvPr>
        </p:nvSpPr>
        <p:spPr/>
        <p:txBody>
          <a:bodyPr/>
          <a:lstStyle/>
          <a:p>
            <a:r>
              <a:rPr lang="en-GB" b="1" dirty="0"/>
              <a:t>Loop control statements</a:t>
            </a:r>
          </a:p>
          <a:p>
            <a:pPr marL="285750" indent="-285750">
              <a:buFont typeface="Arial" panose="020B0604020202020204" pitchFamily="34" charset="0"/>
              <a:buChar char="•"/>
            </a:pPr>
            <a:r>
              <a:rPr lang="en-GB" b="1" dirty="0"/>
              <a:t>continue	</a:t>
            </a:r>
            <a:r>
              <a:rPr lang="en-GB" dirty="0"/>
              <a:t>perform next iteration</a:t>
            </a:r>
          </a:p>
          <a:p>
            <a:pPr marL="285750" indent="-285750">
              <a:buFont typeface="Arial" panose="020B0604020202020204" pitchFamily="34" charset="0"/>
              <a:buChar char="•"/>
            </a:pPr>
            <a:r>
              <a:rPr lang="en-GB" b="1" dirty="0"/>
              <a:t>break	  	</a:t>
            </a:r>
            <a:r>
              <a:rPr lang="en-GB" dirty="0"/>
              <a:t>exit the loop at once</a:t>
            </a:r>
          </a:p>
          <a:p>
            <a:pPr marL="285750" indent="-285750">
              <a:buFont typeface="Arial" panose="020B0604020202020204" pitchFamily="34" charset="0"/>
              <a:buChar char="•"/>
            </a:pPr>
            <a:r>
              <a:rPr lang="en-GB" b="1" dirty="0"/>
              <a:t>pass 		</a:t>
            </a:r>
            <a:r>
              <a:rPr lang="en-GB" dirty="0"/>
              <a:t>empty placeholder (do nothing)</a:t>
            </a:r>
          </a:p>
          <a:p>
            <a:r>
              <a:rPr lang="en-GB" b="1" dirty="0"/>
              <a:t>The else: clause</a:t>
            </a:r>
          </a:p>
          <a:p>
            <a:pPr marL="285750" indent="-285750">
              <a:buFont typeface="Arial" panose="020B0604020202020204" pitchFamily="34" charset="0"/>
              <a:buChar char="•"/>
            </a:pPr>
            <a:r>
              <a:rPr lang="en-GB" dirty="0"/>
              <a:t>Executes when the condition is false, or when the iterator loop finishes</a:t>
            </a:r>
          </a:p>
          <a:p>
            <a:pPr marL="971550" lvl="1" indent="-285750"/>
            <a:r>
              <a:rPr lang="en-GB" dirty="0"/>
              <a:t>Including when the loop condition is false on entry.</a:t>
            </a:r>
          </a:p>
        </p:txBody>
      </p:sp>
      <p:sp>
        <p:nvSpPr>
          <p:cNvPr id="5" name="Slide Number Placeholder 4">
            <a:extLst>
              <a:ext uri="{FF2B5EF4-FFF2-40B4-BE49-F238E27FC236}">
                <a16:creationId xmlns:a16="http://schemas.microsoft.com/office/drawing/2014/main" id="{1F1B9EA1-5E80-59F9-8B88-1E3DF00E75E8}"/>
              </a:ext>
            </a:extLst>
          </p:cNvPr>
          <p:cNvSpPr>
            <a:spLocks noGrp="1"/>
          </p:cNvSpPr>
          <p:nvPr>
            <p:ph type="sldNum" sz="quarter" idx="12"/>
          </p:nvPr>
        </p:nvSpPr>
        <p:spPr/>
        <p:txBody>
          <a:bodyPr/>
          <a:lstStyle/>
          <a:p>
            <a:fld id="{F3469444-D02B-D446-9CF8-19DEDDE073D1}" type="slidenum">
              <a:rPr lang="en-US" smtClean="0"/>
              <a:pPr/>
              <a:t>14</a:t>
            </a:fld>
            <a:endParaRPr lang="en-US" dirty="0"/>
          </a:p>
        </p:txBody>
      </p:sp>
      <p:sp>
        <p:nvSpPr>
          <p:cNvPr id="9" name="Rectangle 4">
            <a:extLst>
              <a:ext uri="{FF2B5EF4-FFF2-40B4-BE49-F238E27FC236}">
                <a16:creationId xmlns:a16="http://schemas.microsoft.com/office/drawing/2014/main" id="{6372F957-3E0B-84E9-634F-C5EABFBBE4D1}"/>
              </a:ext>
            </a:extLst>
          </p:cNvPr>
          <p:cNvSpPr txBox="1">
            <a:spLocks noChangeArrowheads="1"/>
          </p:cNvSpPr>
          <p:nvPr/>
        </p:nvSpPr>
        <p:spPr bwMode="auto">
          <a:xfrm>
            <a:off x="1207194" y="4442871"/>
            <a:ext cx="7302822"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n = 29</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d = 2</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while d * d &lt;= n:           # try divisors up to sqrt(n)</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if n % d == 0:</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divisible by”, d)</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a:solidFill>
                  <a:srgbClr val="FFFF00"/>
                </a:solidFill>
                <a:latin typeface="Consolas" panose="020B0609020204030204" pitchFamily="49" charset="0"/>
                <a:cs typeface="Consolas" panose="020B0609020204030204" pitchFamily="49" charset="0"/>
              </a:rPr>
              <a:t>break</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d += 1</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    print(n, "is prime") # Run only if condition fails</a:t>
            </a:r>
          </a:p>
        </p:txBody>
      </p:sp>
      <p:sp>
        <p:nvSpPr>
          <p:cNvPr id="12" name="TextBox 11">
            <a:extLst>
              <a:ext uri="{FF2B5EF4-FFF2-40B4-BE49-F238E27FC236}">
                <a16:creationId xmlns:a16="http://schemas.microsoft.com/office/drawing/2014/main" id="{A8F14B8B-5CFA-8D5A-F1CA-5FD85F20AD3F}"/>
              </a:ext>
            </a:extLst>
          </p:cNvPr>
          <p:cNvSpPr txBox="1"/>
          <p:nvPr/>
        </p:nvSpPr>
        <p:spPr>
          <a:xfrm>
            <a:off x="8510016" y="6146959"/>
            <a:ext cx="1377696" cy="369332"/>
          </a:xfrm>
          <a:prstGeom prst="rect">
            <a:avLst/>
          </a:prstGeom>
          <a:solidFill>
            <a:schemeClr val="bg1"/>
          </a:solidFill>
          <a:ln>
            <a:solidFill>
              <a:schemeClr val="tx1"/>
            </a:solidFill>
          </a:ln>
        </p:spPr>
        <p:txBody>
          <a:bodyPr wrap="square" rtlCol="0">
            <a:spAutoFit/>
          </a:bodyPr>
          <a:lstStyle/>
          <a:p>
            <a:r>
              <a:rPr lang="en-GB" dirty="0"/>
              <a:t>29 is prime</a:t>
            </a:r>
          </a:p>
        </p:txBody>
      </p:sp>
    </p:spTree>
    <p:extLst>
      <p:ext uri="{BB962C8B-B14F-4D97-AF65-F5344CB8AC3E}">
        <p14:creationId xmlns:p14="http://schemas.microsoft.com/office/powerpoint/2010/main" val="166819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0CCE3-7706-763A-4D89-51CA28823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28C63-340B-9C5F-3878-CB89CAE0F536}"/>
              </a:ext>
            </a:extLst>
          </p:cNvPr>
          <p:cNvSpPr>
            <a:spLocks noGrp="1"/>
          </p:cNvSpPr>
          <p:nvPr>
            <p:ph type="ctrTitle"/>
          </p:nvPr>
        </p:nvSpPr>
        <p:spPr/>
        <p:txBody>
          <a:bodyPr/>
          <a:lstStyle/>
          <a:p>
            <a:r>
              <a:rPr lang="en-GB" dirty="0"/>
              <a:t>For – the iterator loop</a:t>
            </a:r>
          </a:p>
        </p:txBody>
      </p:sp>
      <p:sp>
        <p:nvSpPr>
          <p:cNvPr id="3" name="Text Placeholder 2">
            <a:extLst>
              <a:ext uri="{FF2B5EF4-FFF2-40B4-BE49-F238E27FC236}">
                <a16:creationId xmlns:a16="http://schemas.microsoft.com/office/drawing/2014/main" id="{35E1948B-90C7-FB0D-1689-48868830D3D7}"/>
              </a:ext>
            </a:extLst>
          </p:cNvPr>
          <p:cNvSpPr>
            <a:spLocks noGrp="1"/>
          </p:cNvSpPr>
          <p:nvPr>
            <p:ph type="body" sz="quarter" idx="14"/>
          </p:nvPr>
        </p:nvSpPr>
        <p:spPr>
          <a:xfrm>
            <a:off x="443920" y="1733108"/>
            <a:ext cx="5326959" cy="4061405"/>
          </a:xfrm>
        </p:spPr>
        <p:txBody>
          <a:bodyPr/>
          <a:lstStyle/>
          <a:p>
            <a:r>
              <a:rPr lang="en-GB" b="1" dirty="0"/>
              <a:t>To iterate through a sequence</a:t>
            </a:r>
          </a:p>
          <a:p>
            <a:pPr marL="285750" indent="-285750">
              <a:buFont typeface="Arial" panose="020B0604020202020204" pitchFamily="34" charset="0"/>
              <a:buChar char="•"/>
            </a:pPr>
            <a:r>
              <a:rPr lang="en-GB" dirty="0"/>
              <a:t>Often a list or tuple</a:t>
            </a:r>
          </a:p>
          <a:p>
            <a:pPr marL="285750" indent="-285750">
              <a:buFont typeface="Arial" panose="020B0604020202020204" pitchFamily="34" charset="0"/>
              <a:buChar char="•"/>
            </a:pPr>
            <a:r>
              <a:rPr lang="en-GB" dirty="0"/>
              <a:t>Loop variable holds a copy of each element in turn</a:t>
            </a:r>
          </a:p>
          <a:p>
            <a:pPr marL="285750" indent="-285750">
              <a:buFont typeface="Arial" panose="020B0604020202020204" pitchFamily="34" charset="0"/>
              <a:buChar char="•"/>
            </a:pPr>
            <a:r>
              <a:rPr lang="en-GB" dirty="0"/>
              <a:t>Membership is by indentation</a:t>
            </a:r>
          </a:p>
          <a:p>
            <a:pPr marL="285750" indent="-285750">
              <a:buFont typeface="Arial" panose="020B0604020202020204" pitchFamily="34" charset="0"/>
              <a:buChar char="•"/>
            </a:pPr>
            <a:r>
              <a:rPr lang="en-GB" dirty="0"/>
              <a:t>Structure and syntax</a:t>
            </a:r>
          </a:p>
          <a:p>
            <a:endParaRPr lang="en-GB" dirty="0"/>
          </a:p>
        </p:txBody>
      </p:sp>
      <p:sp>
        <p:nvSpPr>
          <p:cNvPr id="7" name="Text Placeholder 6">
            <a:extLst>
              <a:ext uri="{FF2B5EF4-FFF2-40B4-BE49-F238E27FC236}">
                <a16:creationId xmlns:a16="http://schemas.microsoft.com/office/drawing/2014/main" id="{F33AECB3-03E6-C9DB-18B1-62B30CDC1707}"/>
              </a:ext>
            </a:extLst>
          </p:cNvPr>
          <p:cNvSpPr>
            <a:spLocks noGrp="1"/>
          </p:cNvSpPr>
          <p:nvPr>
            <p:ph type="body" sz="quarter" idx="15"/>
          </p:nvPr>
        </p:nvSpPr>
        <p:spPr>
          <a:xfrm>
            <a:off x="6108121" y="1733108"/>
            <a:ext cx="5661620" cy="4061405"/>
          </a:xfrm>
        </p:spPr>
        <p:txBody>
          <a:bodyPr/>
          <a:lstStyle/>
          <a:p>
            <a:r>
              <a:rPr lang="en-GB" b="1" dirty="0"/>
              <a:t>Examples</a:t>
            </a:r>
          </a:p>
          <a:p>
            <a:pPr marL="285750" indent="-285750">
              <a:buFont typeface="Arial" panose="020B0604020202020204" pitchFamily="34" charset="0"/>
              <a:buChar char="•"/>
            </a:pPr>
            <a:r>
              <a:rPr lang="en-GB" dirty="0"/>
              <a:t>Iterate through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Iterate through command line arguments</a:t>
            </a:r>
          </a:p>
          <a:p>
            <a:pPr marL="971550" lvl="1" indent="-285750"/>
            <a:r>
              <a:rPr lang="en-GB" dirty="0" err="1"/>
              <a:t>sys.argv</a:t>
            </a:r>
            <a:r>
              <a:rPr lang="en-GB" dirty="0"/>
              <a:t> is a list of the command line arguments</a:t>
            </a:r>
          </a:p>
          <a:p>
            <a:pPr marL="285750" indent="-285750">
              <a:buFont typeface="Arial" panose="020B0604020202020204" pitchFamily="34" charset="0"/>
              <a:buChar char="•"/>
            </a:pPr>
            <a:endParaRPr lang="en-GB" dirty="0"/>
          </a:p>
        </p:txBody>
      </p:sp>
      <p:sp>
        <p:nvSpPr>
          <p:cNvPr id="5" name="Slide Number Placeholder 4">
            <a:extLst>
              <a:ext uri="{FF2B5EF4-FFF2-40B4-BE49-F238E27FC236}">
                <a16:creationId xmlns:a16="http://schemas.microsoft.com/office/drawing/2014/main" id="{BB1C0016-06DC-4610-7B85-7671AD07F2A5}"/>
              </a:ext>
            </a:extLst>
          </p:cNvPr>
          <p:cNvSpPr>
            <a:spLocks noGrp="1"/>
          </p:cNvSpPr>
          <p:nvPr>
            <p:ph type="sldNum" sz="quarter" idx="12"/>
          </p:nvPr>
        </p:nvSpPr>
        <p:spPr/>
        <p:txBody>
          <a:bodyPr/>
          <a:lstStyle/>
          <a:p>
            <a:fld id="{F3469444-D02B-D446-9CF8-19DEDDE073D1}" type="slidenum">
              <a:rPr lang="en-US" smtClean="0"/>
              <a:pPr/>
              <a:t>15</a:t>
            </a:fld>
            <a:endParaRPr lang="en-US" dirty="0"/>
          </a:p>
        </p:txBody>
      </p:sp>
      <p:sp>
        <p:nvSpPr>
          <p:cNvPr id="9" name="Rectangle 4">
            <a:extLst>
              <a:ext uri="{FF2B5EF4-FFF2-40B4-BE49-F238E27FC236}">
                <a16:creationId xmlns:a16="http://schemas.microsoft.com/office/drawing/2014/main" id="{F4A9ABB8-E5A0-189E-68CB-6BE802F7C2B0}"/>
              </a:ext>
            </a:extLst>
          </p:cNvPr>
          <p:cNvSpPr txBox="1">
            <a:spLocks noChangeArrowheads="1"/>
          </p:cNvSpPr>
          <p:nvPr/>
        </p:nvSpPr>
        <p:spPr bwMode="auto">
          <a:xfrm>
            <a:off x="6478227" y="4010848"/>
            <a:ext cx="4721324"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sys</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sys.argv</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Cmd</a:t>
            </a:r>
            <a:r>
              <a:rPr lang="en-GB" altLang="en-US" dirty="0">
                <a:solidFill>
                  <a:schemeClr val="bg1"/>
                </a:solidFill>
                <a:latin typeface="Consolas" panose="020B0609020204030204" pitchFamily="49" charset="0"/>
                <a:cs typeface="Consolas" panose="020B0609020204030204" pitchFamily="49" charset="0"/>
              </a:rPr>
              <a:t> line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67DE3E52-BAD0-91C3-239D-90B5E2701CE5}"/>
              </a:ext>
            </a:extLst>
          </p:cNvPr>
          <p:cNvSpPr txBox="1"/>
          <p:nvPr/>
        </p:nvSpPr>
        <p:spPr>
          <a:xfrm>
            <a:off x="5582301" y="4863148"/>
            <a:ext cx="6187440" cy="1477328"/>
          </a:xfrm>
          <a:prstGeom prst="rect">
            <a:avLst/>
          </a:prstGeom>
          <a:solidFill>
            <a:schemeClr val="bg1"/>
          </a:solidFill>
          <a:ln>
            <a:solidFill>
              <a:schemeClr val="tx1"/>
            </a:solidFill>
          </a:ln>
        </p:spPr>
        <p:txBody>
          <a:bodyPr wrap="square" rtlCol="0">
            <a:spAutoFit/>
          </a:bodyPr>
          <a:lstStyle/>
          <a:p>
            <a:pPr>
              <a:spcBef>
                <a:spcPct val="0"/>
              </a:spcBef>
            </a:pPr>
            <a:r>
              <a:rPr lang="en-GB" dirty="0">
                <a:latin typeface="Courier New" panose="02070309020205020404" pitchFamily="49" charset="0"/>
              </a:rPr>
              <a:t>C:\Python&gt;</a:t>
            </a:r>
            <a:r>
              <a:rPr lang="en-GB" b="1" dirty="0">
                <a:latin typeface="Courier New" panose="02070309020205020404" pitchFamily="49" charset="0"/>
              </a:rPr>
              <a:t>for.py Monday Tuesday Wednesday</a:t>
            </a:r>
          </a:p>
          <a:p>
            <a:pPr>
              <a:spcBef>
                <a:spcPct val="0"/>
              </a:spcBef>
            </a:pPr>
            <a:r>
              <a:rPr lang="en-GB" dirty="0" err="1">
                <a:latin typeface="Courier New" panose="02070309020205020404" pitchFamily="49" charset="0"/>
              </a:rPr>
              <a:t>Cmd</a:t>
            </a:r>
            <a:r>
              <a:rPr lang="en-GB" dirty="0">
                <a:latin typeface="Courier New" panose="02070309020205020404" pitchFamily="49" charset="0"/>
              </a:rPr>
              <a:t> line argument: C:\Python\for.py</a:t>
            </a:r>
          </a:p>
          <a:p>
            <a:pPr>
              <a:spcBef>
                <a:spcPct val="0"/>
              </a:spcBef>
            </a:pPr>
            <a:r>
              <a:rPr lang="en-GB" dirty="0" err="1">
                <a:latin typeface="Courier New" panose="02070309020205020404" pitchFamily="49" charset="0"/>
              </a:rPr>
              <a:t>Cmd</a:t>
            </a:r>
            <a:r>
              <a:rPr lang="en-GB" dirty="0">
                <a:latin typeface="Courier New" panose="02070309020205020404" pitchFamily="49" charset="0"/>
              </a:rPr>
              <a:t> line argument: Monday</a:t>
            </a:r>
          </a:p>
          <a:p>
            <a:pPr>
              <a:spcBef>
                <a:spcPct val="0"/>
              </a:spcBef>
            </a:pPr>
            <a:r>
              <a:rPr lang="en-GB" dirty="0" err="1">
                <a:latin typeface="Courier New" panose="02070309020205020404" pitchFamily="49" charset="0"/>
              </a:rPr>
              <a:t>Cmd</a:t>
            </a:r>
            <a:r>
              <a:rPr lang="en-GB" dirty="0">
                <a:latin typeface="Courier New" panose="02070309020205020404" pitchFamily="49" charset="0"/>
              </a:rPr>
              <a:t> line argument: Tuesday</a:t>
            </a:r>
          </a:p>
          <a:p>
            <a:pPr>
              <a:spcBef>
                <a:spcPct val="0"/>
              </a:spcBef>
            </a:pPr>
            <a:r>
              <a:rPr lang="en-GB" dirty="0" err="1">
                <a:latin typeface="Courier New" panose="02070309020205020404" pitchFamily="49" charset="0"/>
              </a:rPr>
              <a:t>Cmd</a:t>
            </a:r>
            <a:r>
              <a:rPr lang="en-GB" dirty="0">
                <a:latin typeface="Courier New" panose="02070309020205020404" pitchFamily="49" charset="0"/>
              </a:rPr>
              <a:t> line argument: Wednesday</a:t>
            </a:r>
          </a:p>
        </p:txBody>
      </p:sp>
      <p:sp>
        <p:nvSpPr>
          <p:cNvPr id="4" name="Rectangle 4">
            <a:extLst>
              <a:ext uri="{FF2B5EF4-FFF2-40B4-BE49-F238E27FC236}">
                <a16:creationId xmlns:a16="http://schemas.microsoft.com/office/drawing/2014/main" id="{5E6E89AB-574E-336A-BE31-D7122AC13F53}"/>
              </a:ext>
            </a:extLst>
          </p:cNvPr>
          <p:cNvSpPr txBox="1">
            <a:spLocks noChangeArrowheads="1"/>
          </p:cNvSpPr>
          <p:nvPr/>
        </p:nvSpPr>
        <p:spPr bwMode="auto">
          <a:xfrm>
            <a:off x="833594" y="3834930"/>
            <a:ext cx="2628063"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while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6" name="Rectangle 4">
            <a:extLst>
              <a:ext uri="{FF2B5EF4-FFF2-40B4-BE49-F238E27FC236}">
                <a16:creationId xmlns:a16="http://schemas.microsoft.com/office/drawing/2014/main" id="{24BD4E04-42E0-B3BB-2961-C55DFAFE322D}"/>
              </a:ext>
            </a:extLst>
          </p:cNvPr>
          <p:cNvSpPr txBox="1">
            <a:spLocks noChangeArrowheads="1"/>
          </p:cNvSpPr>
          <p:nvPr/>
        </p:nvSpPr>
        <p:spPr bwMode="auto">
          <a:xfrm>
            <a:off x="6478227" y="2497026"/>
            <a:ext cx="4258886"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range(10):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0898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784FED-FF19-A412-5CC1-25B469E2A6A7}"/>
              </a:ext>
            </a:extLst>
          </p:cNvPr>
          <p:cNvSpPr>
            <a:spLocks noGrp="1"/>
          </p:cNvSpPr>
          <p:nvPr>
            <p:ph type="ctrTitle"/>
          </p:nvPr>
        </p:nvSpPr>
        <p:spPr/>
        <p:txBody>
          <a:bodyPr/>
          <a:lstStyle/>
          <a:p>
            <a:r>
              <a:rPr lang="en-GB" dirty="0"/>
              <a:t>For – Iterate through files</a:t>
            </a:r>
          </a:p>
        </p:txBody>
      </p:sp>
      <p:sp>
        <p:nvSpPr>
          <p:cNvPr id="7" name="Text Placeholder 6">
            <a:extLst>
              <a:ext uri="{FF2B5EF4-FFF2-40B4-BE49-F238E27FC236}">
                <a16:creationId xmlns:a16="http://schemas.microsoft.com/office/drawing/2014/main" id="{0F28421A-717E-5801-80CA-6E39FC245B4F}"/>
              </a:ext>
            </a:extLst>
          </p:cNvPr>
          <p:cNvSpPr>
            <a:spLocks noGrp="1"/>
          </p:cNvSpPr>
          <p:nvPr>
            <p:ph type="body" sz="quarter" idx="14"/>
          </p:nvPr>
        </p:nvSpPr>
        <p:spPr/>
        <p:txBody>
          <a:bodyPr/>
          <a:lstStyle/>
          <a:p>
            <a:r>
              <a:rPr lang="en-GB" b="1" dirty="0"/>
              <a:t>To iterate through files in the file system:</a:t>
            </a:r>
          </a:p>
          <a:p>
            <a:pPr marL="285750" indent="-285750">
              <a:buFont typeface="Arial" panose="020B0604020202020204" pitchFamily="34" charset="0"/>
              <a:buChar char="•"/>
            </a:pPr>
            <a:r>
              <a:rPr lang="en-GB" dirty="0"/>
              <a:t>Use the glob module</a:t>
            </a:r>
          </a:p>
          <a:p>
            <a:pPr marL="285750" indent="-285750">
              <a:buFont typeface="Arial" panose="020B0604020202020204" pitchFamily="34" charset="0"/>
              <a:buChar char="•"/>
            </a:pPr>
            <a:r>
              <a:rPr lang="en-GB" dirty="0" err="1"/>
              <a:t>Globbing</a:t>
            </a:r>
            <a:r>
              <a:rPr lang="en-GB" dirty="0"/>
              <a:t> (global matching) is derived from the UNIX shells</a:t>
            </a:r>
          </a:p>
          <a:p>
            <a:pPr marL="285750" indent="-285750">
              <a:buFont typeface="Arial" panose="020B0604020202020204" pitchFamily="34" charset="0"/>
              <a:buChar char="•"/>
            </a:pPr>
            <a:r>
              <a:rPr lang="en-GB" dirty="0"/>
              <a:t>Matches file and directory names using wildcards.</a:t>
            </a:r>
          </a:p>
          <a:p>
            <a:pPr marL="285750" indent="-285750">
              <a:buFont typeface="Arial" panose="020B0604020202020204" pitchFamily="34" charset="0"/>
              <a:buChar char="•"/>
            </a:pPr>
            <a:r>
              <a:rPr lang="en-GB" dirty="0" err="1"/>
              <a:t>os.path.getsize</a:t>
            </a:r>
            <a:r>
              <a:rPr lang="en-GB" dirty="0"/>
              <a:t>() returns the size of a file.</a:t>
            </a:r>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C41B6855-ABF1-2552-A7EA-29607D3C5290}"/>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07EDDD07-334C-44A2-2601-610657D33B58}"/>
              </a:ext>
            </a:extLst>
          </p:cNvPr>
          <p:cNvSpPr txBox="1">
            <a:spLocks noChangeArrowheads="1"/>
          </p:cNvSpPr>
          <p:nvPr/>
        </p:nvSpPr>
        <p:spPr bwMode="auto">
          <a:xfrm>
            <a:off x="807066" y="3845090"/>
            <a:ext cx="5563254" cy="2086725"/>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glob</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import </a:t>
            </a:r>
            <a:r>
              <a:rPr lang="en-GB" altLang="en-US" dirty="0" err="1">
                <a:solidFill>
                  <a:schemeClr val="bg1"/>
                </a:solidFill>
                <a:latin typeface="Consolas" panose="020B0609020204030204" pitchFamily="49" charset="0"/>
                <a:cs typeface="Consolas" panose="020B0609020204030204" pitchFamily="49" charset="0"/>
              </a:rPr>
              <a:t>os</a:t>
            </a: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home_dir</a:t>
            </a:r>
            <a:r>
              <a:rPr lang="en-GB" altLang="en-US" dirty="0">
                <a:solidFill>
                  <a:schemeClr val="bg1"/>
                </a:solidFill>
                <a:latin typeface="Consolas" panose="020B0609020204030204" pitchFamily="49" charset="0"/>
                <a:cs typeface="Consolas" panose="020B0609020204030204" pitchFamily="49" charset="0"/>
              </a:rPr>
              <a:t> = "\user\john\“</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b="1" dirty="0">
                <a:solidFill>
                  <a:srgbClr val="FFFF00"/>
                </a:solidFill>
                <a:latin typeface="Consolas" panose="020B0609020204030204" pitchFamily="49" charset="0"/>
                <a:cs typeface="Consolas" panose="020B0609020204030204" pitchFamily="49" charset="0"/>
              </a:rPr>
              <a:t>for</a:t>
            </a:r>
            <a:r>
              <a:rPr lang="en-GB" altLang="en-US" dirty="0">
                <a:solidFill>
                  <a:schemeClr val="bg1"/>
                </a:solidFill>
                <a:latin typeface="Consolas" panose="020B0609020204030204" pitchFamily="49" charset="0"/>
                <a:cs typeface="Consolas" panose="020B0609020204030204" pitchFamily="49" charset="0"/>
              </a:rPr>
              <a:t> file </a:t>
            </a:r>
            <a:r>
              <a:rPr lang="en-GB" altLang="en-US" b="1" dirty="0">
                <a:solidFill>
                  <a:srgbClr val="FFFF00"/>
                </a:solidFill>
                <a:latin typeface="Consolas" panose="020B0609020204030204" pitchFamily="49" charset="0"/>
                <a:cs typeface="Consolas" panose="020B0609020204030204" pitchFamily="49" charset="0"/>
              </a:rPr>
              <a:t>in</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glob.glob</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home_dir</a:t>
            </a:r>
            <a:r>
              <a:rPr lang="en-GB" altLang="en-US" dirty="0">
                <a:solidFill>
                  <a:schemeClr val="accent2"/>
                </a:solidFill>
                <a:latin typeface="Consolas" panose="020B0609020204030204" pitchFamily="49" charset="0"/>
                <a:cs typeface="Consolas" panose="020B0609020204030204" pitchFamily="49" charset="0"/>
              </a:rPr>
              <a:t>, "*.txt")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size = </a:t>
            </a:r>
            <a:r>
              <a:rPr lang="en-GB" altLang="en-US" dirty="0" err="1">
                <a:solidFill>
                  <a:schemeClr val="bg1"/>
                </a:solidFill>
                <a:latin typeface="Consolas" panose="020B0609020204030204" pitchFamily="49" charset="0"/>
                <a:cs typeface="Consolas" panose="020B0609020204030204" pitchFamily="49" charset="0"/>
              </a:rPr>
              <a:t>os.path.getsize</a:t>
            </a:r>
            <a:r>
              <a:rPr lang="en-GB" altLang="en-US" dirty="0">
                <a:solidFill>
                  <a:schemeClr val="bg1"/>
                </a:solidFill>
                <a:latin typeface="Consolas" panose="020B0609020204030204" pitchFamily="49" charset="0"/>
                <a:cs typeface="Consolas" panose="020B0609020204030204" pitchFamily="49" charset="0"/>
              </a:rPr>
              <a:t>(file)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print(file, size, "bytes")</a:t>
            </a:r>
          </a:p>
        </p:txBody>
      </p:sp>
      <p:sp>
        <p:nvSpPr>
          <p:cNvPr id="9" name="TextBox 8">
            <a:extLst>
              <a:ext uri="{FF2B5EF4-FFF2-40B4-BE49-F238E27FC236}">
                <a16:creationId xmlns:a16="http://schemas.microsoft.com/office/drawing/2014/main" id="{16A709E1-97B2-2B38-C111-6666E2A6940C}"/>
              </a:ext>
            </a:extLst>
          </p:cNvPr>
          <p:cNvSpPr txBox="1"/>
          <p:nvPr/>
        </p:nvSpPr>
        <p:spPr>
          <a:xfrm>
            <a:off x="6370320" y="4711166"/>
            <a:ext cx="2895600" cy="1200329"/>
          </a:xfrm>
          <a:prstGeom prst="rect">
            <a:avLst/>
          </a:prstGeom>
          <a:solidFill>
            <a:schemeClr val="bg1"/>
          </a:solidFill>
          <a:ln>
            <a:solidFill>
              <a:schemeClr val="tx1"/>
            </a:solidFill>
          </a:ln>
        </p:spPr>
        <p:txBody>
          <a:bodyPr wrap="square" rtlCol="0">
            <a:spAutoFit/>
          </a:bodyPr>
          <a:lstStyle/>
          <a:p>
            <a:pPr>
              <a:spcBef>
                <a:spcPct val="0"/>
              </a:spcBef>
            </a:pPr>
            <a:r>
              <a:rPr lang="en-GB">
                <a:latin typeface="Courier New" panose="02070309020205020404" pitchFamily="49" charset="0"/>
              </a:rPr>
              <a:t>spam.txt 0 bytes</a:t>
            </a:r>
          </a:p>
          <a:p>
            <a:pPr>
              <a:spcBef>
                <a:spcPct val="0"/>
              </a:spcBef>
            </a:pPr>
            <a:r>
              <a:rPr lang="en-GB">
                <a:latin typeface="Courier New" panose="02070309020205020404" pitchFamily="49" charset="0"/>
              </a:rPr>
              <a:t>bacon.txt 192 bytes</a:t>
            </a:r>
          </a:p>
          <a:p>
            <a:pPr>
              <a:spcBef>
                <a:spcPct val="0"/>
              </a:spcBef>
            </a:pPr>
            <a:r>
              <a:rPr lang="en-GB">
                <a:latin typeface="Courier New" panose="02070309020205020404" pitchFamily="49" charset="0"/>
              </a:rPr>
              <a:t>eggs.txt 56 bytes</a:t>
            </a:r>
          </a:p>
          <a:p>
            <a:pPr>
              <a:spcBef>
                <a:spcPct val="0"/>
              </a:spcBef>
            </a:pPr>
            <a:r>
              <a:rPr lang="en-GB">
                <a:latin typeface="Courier New" panose="02070309020205020404" pitchFamily="49" charset="0"/>
              </a:rPr>
              <a:t>tea.txt 200 bytes</a:t>
            </a:r>
            <a:endParaRPr lang="en-GB" dirty="0">
              <a:latin typeface="Courier New" panose="02070309020205020404" pitchFamily="49" charset="0"/>
            </a:endParaRPr>
          </a:p>
        </p:txBody>
      </p:sp>
    </p:spTree>
    <p:extLst>
      <p:ext uri="{BB962C8B-B14F-4D97-AF65-F5344CB8AC3E}">
        <p14:creationId xmlns:p14="http://schemas.microsoft.com/office/powerpoint/2010/main" val="268531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32C848-1168-CDE4-B0F1-D61DB7855A01}"/>
              </a:ext>
            </a:extLst>
          </p:cNvPr>
          <p:cNvSpPr>
            <a:spLocks noGrp="1"/>
          </p:cNvSpPr>
          <p:nvPr>
            <p:ph type="ctrTitle"/>
          </p:nvPr>
        </p:nvSpPr>
        <p:spPr/>
        <p:txBody>
          <a:bodyPr/>
          <a:lstStyle/>
          <a:p>
            <a:r>
              <a:rPr lang="en-GB" dirty="0"/>
              <a:t>Enumerate</a:t>
            </a:r>
          </a:p>
        </p:txBody>
      </p:sp>
      <p:sp>
        <p:nvSpPr>
          <p:cNvPr id="7" name="Text Placeholder 6">
            <a:extLst>
              <a:ext uri="{FF2B5EF4-FFF2-40B4-BE49-F238E27FC236}">
                <a16:creationId xmlns:a16="http://schemas.microsoft.com/office/drawing/2014/main" id="{03BBE02A-68BF-0AC8-9920-F1A48D9CD928}"/>
              </a:ext>
            </a:extLst>
          </p:cNvPr>
          <p:cNvSpPr>
            <a:spLocks noGrp="1"/>
          </p:cNvSpPr>
          <p:nvPr>
            <p:ph type="body" sz="quarter" idx="13"/>
          </p:nvPr>
        </p:nvSpPr>
        <p:spPr>
          <a:xfrm>
            <a:off x="443922" y="1733108"/>
            <a:ext cx="6393758" cy="4348715"/>
          </a:xfrm>
        </p:spPr>
        <p:txBody>
          <a:bodyPr/>
          <a:lstStyle/>
          <a:p>
            <a:r>
              <a:rPr lang="en-GB" b="1" dirty="0"/>
              <a:t>The enumerate() function:</a:t>
            </a:r>
          </a:p>
          <a:p>
            <a:pPr marL="285750" indent="-285750">
              <a:buFont typeface="Arial" panose="020B0604020202020204" pitchFamily="34" charset="0"/>
              <a:buChar char="•"/>
            </a:pPr>
            <a:r>
              <a:rPr lang="en-GB" dirty="0"/>
              <a:t>Is used in loops to get index and item together</a:t>
            </a:r>
          </a:p>
          <a:p>
            <a:pPr marL="285750" indent="-285750">
              <a:buFont typeface="Arial" panose="020B0604020202020204" pitchFamily="34" charset="0"/>
              <a:buChar char="•"/>
            </a:pPr>
            <a:r>
              <a:rPr lang="en-GB" dirty="0"/>
              <a:t>Works with any </a:t>
            </a:r>
            <a:r>
              <a:rPr lang="en-GB" dirty="0" err="1"/>
              <a:t>iterable</a:t>
            </a:r>
            <a:r>
              <a:rPr lang="en-GB" dirty="0"/>
              <a:t> (lists, tuples, strings, files, generators)</a:t>
            </a:r>
          </a:p>
          <a:p>
            <a:pPr marL="285750" indent="-285750">
              <a:buFont typeface="Arial" panose="020B0604020202020204" pitchFamily="34" charset="0"/>
              <a:buChar char="•"/>
            </a:pPr>
            <a:r>
              <a:rPr lang="en-GB" dirty="0"/>
              <a:t>Yields a two-item tuple (index, item) on each iteration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Optional start sets the first index:</a:t>
            </a:r>
          </a:p>
          <a:p>
            <a:pPr marL="971550" lvl="1" indent="-285750"/>
            <a:r>
              <a:rPr lang="en-GB" dirty="0"/>
              <a:t>For example, enumerate(items, start=1)</a:t>
            </a:r>
          </a:p>
          <a:p>
            <a:pPr marL="971550" lvl="1" indent="-285750"/>
            <a:r>
              <a:rPr lang="en-GB" dirty="0"/>
              <a:t>Handy for files and line numbers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E57E0763-20E6-DBA5-3A7B-82B0C2C6E210}"/>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8" name="Rectangle 4">
            <a:extLst>
              <a:ext uri="{FF2B5EF4-FFF2-40B4-BE49-F238E27FC236}">
                <a16:creationId xmlns:a16="http://schemas.microsoft.com/office/drawing/2014/main" id="{051EF52D-33BE-12F7-68FD-0AE4B07AF289}"/>
              </a:ext>
            </a:extLst>
          </p:cNvPr>
          <p:cNvSpPr txBox="1">
            <a:spLocks noChangeArrowheads="1"/>
          </p:cNvSpPr>
          <p:nvPr/>
        </p:nvSpPr>
        <p:spPr bwMode="auto">
          <a:xfrm>
            <a:off x="859174" y="3316534"/>
            <a:ext cx="5563254"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enumerate(</a:t>
            </a:r>
            <a:r>
              <a:rPr lang="en-GB" altLang="en-US" b="1" dirty="0" err="1">
                <a:solidFill>
                  <a:srgbClr val="FFFF00"/>
                </a:solidFill>
                <a:latin typeface="Consolas" panose="020B0609020204030204" pitchFamily="49" charset="0"/>
                <a:cs typeface="Consolas" panose="020B0609020204030204" pitchFamily="49" charset="0"/>
              </a:rPr>
              <a:t>sys.argv</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print('index:’, </a:t>
            </a:r>
            <a:r>
              <a:rPr lang="en-GB" altLang="en-US" dirty="0" err="1">
                <a:solidFill>
                  <a:schemeClr val="bg1"/>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'argument:', </a:t>
            </a:r>
            <a:r>
              <a:rPr lang="en-GB" altLang="en-US" dirty="0" err="1">
                <a:solidFill>
                  <a:schemeClr val="bg1"/>
                </a:solidFill>
                <a:latin typeface="Consolas" panose="020B0609020204030204" pitchFamily="49" charset="0"/>
                <a:cs typeface="Consolas" panose="020B0609020204030204" pitchFamily="49" charset="0"/>
              </a:rPr>
              <a:t>arg</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E2DBB8D2-591B-D1C7-C9BE-3E55585CF7C4}"/>
              </a:ext>
            </a:extLst>
          </p:cNvPr>
          <p:cNvSpPr txBox="1">
            <a:spLocks noChangeArrowheads="1"/>
          </p:cNvSpPr>
          <p:nvPr/>
        </p:nvSpPr>
        <p:spPr bwMode="auto">
          <a:xfrm>
            <a:off x="918618" y="5198526"/>
            <a:ext cx="7038667"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nr, line in enumerate(open('brian.txt'), </a:t>
            </a:r>
            <a:r>
              <a:rPr lang="en-GB" altLang="en-US" b="1" dirty="0">
                <a:solidFill>
                  <a:srgbClr val="FFFF00"/>
                </a:solidFill>
                <a:latin typeface="Consolas" panose="020B0609020204030204" pitchFamily="49" charset="0"/>
                <a:cs typeface="Consolas" panose="020B0609020204030204" pitchFamily="49" charset="0"/>
              </a:rPr>
              <a:t>start=1</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b="1" dirty="0">
                <a:solidFill>
                  <a:schemeClr val="accent1"/>
                </a:solidFill>
                <a:latin typeface="Consolas" panose="020B0609020204030204" pitchFamily="49" charset="0"/>
                <a:cs typeface="Consolas" panose="020B0609020204030204" pitchFamily="49" charset="0"/>
              </a:rPr>
              <a:t>nr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line</a:t>
            </a:r>
            <a:r>
              <a:rPr lang="en-GB" altLang="en-US" dirty="0">
                <a:solidFill>
                  <a:schemeClr val="bg1"/>
                </a:solidFill>
                <a:latin typeface="Consolas" panose="020B0609020204030204" pitchFamily="49" charset="0"/>
                <a:cs typeface="Consolas" panose="020B0609020204030204" pitchFamily="49" charset="0"/>
              </a:rPr>
              <a:t>, end="")</a:t>
            </a:r>
          </a:p>
        </p:txBody>
      </p:sp>
      <p:sp>
        <p:nvSpPr>
          <p:cNvPr id="10" name="TextBox 9">
            <a:extLst>
              <a:ext uri="{FF2B5EF4-FFF2-40B4-BE49-F238E27FC236}">
                <a16:creationId xmlns:a16="http://schemas.microsoft.com/office/drawing/2014/main" id="{33C0EF9C-D3C0-3380-A63D-48C19FF064CD}"/>
              </a:ext>
            </a:extLst>
          </p:cNvPr>
          <p:cNvSpPr txBox="1"/>
          <p:nvPr/>
        </p:nvSpPr>
        <p:spPr>
          <a:xfrm>
            <a:off x="2295048" y="5775522"/>
            <a:ext cx="6393757" cy="923330"/>
          </a:xfrm>
          <a:prstGeom prst="rect">
            <a:avLst/>
          </a:prstGeom>
          <a:solidFill>
            <a:schemeClr val="bg1"/>
          </a:solidFill>
          <a:ln>
            <a:solidFill>
              <a:schemeClr val="tx1"/>
            </a:solidFill>
          </a:ln>
        </p:spPr>
        <p:txBody>
          <a:bodyPr wrap="square" rtlCol="0">
            <a:spAutoFit/>
          </a:bodyPr>
          <a:lstStyle/>
          <a:p>
            <a:pPr>
              <a:spcBef>
                <a:spcPct val="0"/>
              </a:spcBef>
            </a:pPr>
            <a:r>
              <a:rPr lang="en-GB" b="1" dirty="0">
                <a:solidFill>
                  <a:schemeClr val="accent1"/>
                </a:solidFill>
                <a:latin typeface="Courier New" panose="02070309020205020404" pitchFamily="49" charset="0"/>
              </a:rPr>
              <a:t>1</a:t>
            </a:r>
            <a:r>
              <a:rPr lang="en-GB" dirty="0">
                <a:latin typeface="Courier New" panose="02070309020205020404" pitchFamily="49" charset="0"/>
              </a:rPr>
              <a:t> </a:t>
            </a:r>
            <a:r>
              <a:rPr lang="en-GB" dirty="0">
                <a:solidFill>
                  <a:schemeClr val="accent3"/>
                </a:solidFill>
                <a:latin typeface="Courier New" panose="02070309020205020404" pitchFamily="49" charset="0"/>
              </a:rPr>
              <a:t>Some things in life are bad</a:t>
            </a:r>
          </a:p>
          <a:p>
            <a:pPr>
              <a:spcBef>
                <a:spcPct val="0"/>
              </a:spcBef>
            </a:pPr>
            <a:r>
              <a:rPr lang="en-GB" b="1" dirty="0">
                <a:solidFill>
                  <a:schemeClr val="accent1"/>
                </a:solidFill>
                <a:latin typeface="Courier New" panose="02070309020205020404" pitchFamily="49" charset="0"/>
              </a:rPr>
              <a:t>2</a:t>
            </a:r>
            <a:r>
              <a:rPr lang="en-GB" dirty="0">
                <a:latin typeface="Courier New" panose="02070309020205020404" pitchFamily="49" charset="0"/>
              </a:rPr>
              <a:t> </a:t>
            </a:r>
            <a:r>
              <a:rPr lang="en-GB" dirty="0">
                <a:solidFill>
                  <a:schemeClr val="accent3"/>
                </a:solidFill>
                <a:latin typeface="Courier New" panose="02070309020205020404" pitchFamily="49" charset="0"/>
              </a:rPr>
              <a:t>They can really make you mad</a:t>
            </a:r>
          </a:p>
          <a:p>
            <a:pPr>
              <a:spcBef>
                <a:spcPct val="0"/>
              </a:spcBef>
            </a:pPr>
            <a:r>
              <a:rPr lang="en-GB" b="1" dirty="0">
                <a:solidFill>
                  <a:schemeClr val="accent1"/>
                </a:solidFill>
                <a:latin typeface="Courier New" panose="02070309020205020404" pitchFamily="49" charset="0"/>
              </a:rPr>
              <a:t>3</a:t>
            </a:r>
            <a:r>
              <a:rPr lang="en-GB" dirty="0">
                <a:latin typeface="Courier New" panose="02070309020205020404" pitchFamily="49" charset="0"/>
              </a:rPr>
              <a:t> </a:t>
            </a:r>
            <a:r>
              <a:rPr lang="en-GB" dirty="0">
                <a:solidFill>
                  <a:schemeClr val="accent3"/>
                </a:solidFill>
                <a:latin typeface="Courier New" panose="02070309020205020404" pitchFamily="49" charset="0"/>
              </a:rPr>
              <a:t>Other things just make you swear and curse</a:t>
            </a:r>
          </a:p>
        </p:txBody>
      </p:sp>
    </p:spTree>
    <p:extLst>
      <p:ext uri="{BB962C8B-B14F-4D97-AF65-F5344CB8AC3E}">
        <p14:creationId xmlns:p14="http://schemas.microsoft.com/office/powerpoint/2010/main" val="6877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D5E32-F7D5-BE85-40E3-22947E6E9EA1}"/>
              </a:ext>
            </a:extLst>
          </p:cNvPr>
          <p:cNvSpPr>
            <a:spLocks noGrp="1"/>
          </p:cNvSpPr>
          <p:nvPr>
            <p:ph type="ctrTitle"/>
          </p:nvPr>
        </p:nvSpPr>
        <p:spPr/>
        <p:txBody>
          <a:bodyPr/>
          <a:lstStyle/>
          <a:p>
            <a:r>
              <a:rPr lang="en-GB" dirty="0"/>
              <a:t>For – counting loop</a:t>
            </a:r>
          </a:p>
        </p:txBody>
      </p:sp>
      <p:sp>
        <p:nvSpPr>
          <p:cNvPr id="6" name="Text Placeholder 5">
            <a:extLst>
              <a:ext uri="{FF2B5EF4-FFF2-40B4-BE49-F238E27FC236}">
                <a16:creationId xmlns:a16="http://schemas.microsoft.com/office/drawing/2014/main" id="{8F0BF3B1-3749-FAEE-B1A1-9A3E8A8F212A}"/>
              </a:ext>
            </a:extLst>
          </p:cNvPr>
          <p:cNvSpPr>
            <a:spLocks noGrp="1"/>
          </p:cNvSpPr>
          <p:nvPr>
            <p:ph type="body" sz="quarter" idx="14"/>
          </p:nvPr>
        </p:nvSpPr>
        <p:spPr>
          <a:xfrm>
            <a:off x="443921" y="1359179"/>
            <a:ext cx="7686287" cy="4061405"/>
          </a:xfrm>
        </p:spPr>
        <p:txBody>
          <a:bodyPr/>
          <a:lstStyle/>
          <a:p>
            <a:r>
              <a:rPr lang="en-GB" b="1" dirty="0"/>
              <a:t>Using the built-in range() function:</a:t>
            </a:r>
          </a:p>
          <a:p>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this maintains its own iterator: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 a system generated one instead: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But an </a:t>
            </a:r>
            <a:r>
              <a:rPr lang="en-GB" b="1" dirty="0"/>
              <a:t>index</a:t>
            </a:r>
            <a:r>
              <a:rPr lang="en-GB" dirty="0"/>
              <a:t> is needed to alter the sequence:</a:t>
            </a:r>
          </a:p>
          <a:p>
            <a:endParaRPr lang="en-GB" dirty="0"/>
          </a:p>
        </p:txBody>
      </p:sp>
      <p:sp>
        <p:nvSpPr>
          <p:cNvPr id="4" name="Slide Number Placeholder 3">
            <a:extLst>
              <a:ext uri="{FF2B5EF4-FFF2-40B4-BE49-F238E27FC236}">
                <a16:creationId xmlns:a16="http://schemas.microsoft.com/office/drawing/2014/main" id="{39DA8FC3-D9F8-CD10-B267-E10E5C603E08}"/>
              </a:ext>
            </a:extLst>
          </p:cNvPr>
          <p:cNvSpPr>
            <a:spLocks noGrp="1"/>
          </p:cNvSpPr>
          <p:nvPr>
            <p:ph type="sldNum" sz="quarter" idx="12"/>
          </p:nvPr>
        </p:nvSpPr>
        <p:spPr/>
        <p:txBody>
          <a:bodyPr/>
          <a:lstStyle/>
          <a:p>
            <a:fld id="{F3469444-D02B-D446-9CF8-19DEDDE073D1}" type="slidenum">
              <a:rPr lang="en-US" smtClean="0"/>
              <a:pPr/>
              <a:t>18</a:t>
            </a:fld>
            <a:endParaRPr lang="en-US" dirty="0"/>
          </a:p>
        </p:txBody>
      </p:sp>
      <p:sp>
        <p:nvSpPr>
          <p:cNvPr id="7" name="Rectangle 4">
            <a:extLst>
              <a:ext uri="{FF2B5EF4-FFF2-40B4-BE49-F238E27FC236}">
                <a16:creationId xmlns:a16="http://schemas.microsoft.com/office/drawing/2014/main" id="{B49B7B7F-E9F1-ACD3-6490-4417BDA45E38}"/>
              </a:ext>
            </a:extLst>
          </p:cNvPr>
          <p:cNvSpPr txBox="1">
            <a:spLocks noChangeArrowheads="1"/>
          </p:cNvSpPr>
          <p:nvPr/>
        </p:nvSpPr>
        <p:spPr bwMode="auto">
          <a:xfrm>
            <a:off x="836822" y="2240532"/>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in range(0, </a:t>
            </a:r>
            <a:r>
              <a:rPr lang="en-GB" altLang="en-US" dirty="0" err="1">
                <a:solidFill>
                  <a:schemeClr val="bg1"/>
                </a:solidFill>
                <a:latin typeface="Consolas" panose="020B0609020204030204" pitchFamily="49" charset="0"/>
                <a:cs typeface="Consolas" panose="020B0609020204030204" pitchFamily="49" charset="0"/>
              </a:rPr>
              <a:t>len</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 1</a:t>
            </a:r>
          </a:p>
        </p:txBody>
      </p:sp>
      <p:sp>
        <p:nvSpPr>
          <p:cNvPr id="8" name="Rectangle 4">
            <a:extLst>
              <a:ext uri="{FF2B5EF4-FFF2-40B4-BE49-F238E27FC236}">
                <a16:creationId xmlns:a16="http://schemas.microsoft.com/office/drawing/2014/main" id="{D12DF0B5-88CE-1B73-9B5D-6CFE30647B97}"/>
              </a:ext>
            </a:extLst>
          </p:cNvPr>
          <p:cNvSpPr txBox="1">
            <a:spLocks noChangeArrowheads="1"/>
          </p:cNvSpPr>
          <p:nvPr/>
        </p:nvSpPr>
        <p:spPr bwMode="auto">
          <a:xfrm>
            <a:off x="836822" y="3315739"/>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for i in range(0, len(some_list)):</a:t>
            </a:r>
          </a:p>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    print(some_list[i])</a:t>
            </a:r>
            <a:endParaRPr lang="en-GB" altLang="en-US" dirty="0">
              <a:solidFill>
                <a:schemeClr val="bg1"/>
              </a:solidFill>
              <a:latin typeface="Consolas" panose="020B0609020204030204" pitchFamily="49" charset="0"/>
              <a:cs typeface="Consolas" panose="020B0609020204030204" pitchFamily="49" charset="0"/>
            </a:endParaRPr>
          </a:p>
        </p:txBody>
      </p:sp>
      <p:sp>
        <p:nvSpPr>
          <p:cNvPr id="9" name="Rectangle 4">
            <a:extLst>
              <a:ext uri="{FF2B5EF4-FFF2-40B4-BE49-F238E27FC236}">
                <a16:creationId xmlns:a16="http://schemas.microsoft.com/office/drawing/2014/main" id="{0407CC99-6494-59BE-622B-EE705449DCF1}"/>
              </a:ext>
            </a:extLst>
          </p:cNvPr>
          <p:cNvSpPr txBox="1">
            <a:spLocks noChangeArrowheads="1"/>
          </p:cNvSpPr>
          <p:nvPr/>
        </p:nvSpPr>
        <p:spPr bwMode="auto">
          <a:xfrm>
            <a:off x="836822" y="4542434"/>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6C2A51D9-28BF-AEF3-AABE-0CDA1F041B7B}"/>
              </a:ext>
            </a:extLst>
          </p:cNvPr>
          <p:cNvSpPr txBox="1">
            <a:spLocks noChangeArrowheads="1"/>
          </p:cNvSpPr>
          <p:nvPr/>
        </p:nvSpPr>
        <p:spPr bwMode="auto">
          <a:xfrm>
            <a:off x="836822" y="5766875"/>
            <a:ext cx="5696058" cy="59093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in </a:t>
            </a:r>
            <a:r>
              <a:rPr lang="en-GB" altLang="en-US" dirty="0">
                <a:solidFill>
                  <a:srgbClr val="FFFF00"/>
                </a:solidFill>
                <a:latin typeface="Consolas" panose="020B0609020204030204" pitchFamily="49" charset="0"/>
                <a:cs typeface="Consolas" panose="020B0609020204030204" pitchFamily="49" charset="0"/>
              </a:rPr>
              <a:t>enumerate</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if </a:t>
            </a:r>
            <a:r>
              <a:rPr lang="en-GB" altLang="en-US" dirty="0" err="1">
                <a:solidFill>
                  <a:schemeClr val="bg1"/>
                </a:solidFill>
                <a:latin typeface="Consolas" panose="020B0609020204030204" pitchFamily="49" charset="0"/>
                <a:cs typeface="Consolas" panose="020B0609020204030204" pitchFamily="49" charset="0"/>
              </a:rPr>
              <a:t>num</a:t>
            </a:r>
            <a:r>
              <a:rPr lang="en-GB" altLang="en-US" dirty="0">
                <a:solidFill>
                  <a:schemeClr val="bg1"/>
                </a:solidFill>
                <a:latin typeface="Consolas" panose="020B0609020204030204" pitchFamily="49" charset="0"/>
                <a:cs typeface="Consolas" panose="020B0609020204030204" pitchFamily="49" charset="0"/>
              </a:rPr>
              <a:t> &gt; 42: </a:t>
            </a:r>
            <a:r>
              <a:rPr lang="en-GB" altLang="en-US" dirty="0" err="1">
                <a:solidFill>
                  <a:schemeClr val="bg1"/>
                </a:solidFill>
                <a:latin typeface="Consolas" panose="020B0609020204030204" pitchFamily="49" charset="0"/>
                <a:cs typeface="Consolas" panose="020B0609020204030204" pitchFamily="49" charset="0"/>
              </a:rPr>
              <a:t>some_list</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rgbClr val="FFFF00"/>
                </a:solidFill>
                <a:latin typeface="Consolas" panose="020B0609020204030204" pitchFamily="49" charset="0"/>
                <a:cs typeface="Consolas" panose="020B0609020204030204" pitchFamily="49" charset="0"/>
              </a:rPr>
              <a:t>idx</a:t>
            </a:r>
            <a:r>
              <a:rPr lang="en-GB" altLang="en-US" dirty="0">
                <a:solidFill>
                  <a:schemeClr val="bg1"/>
                </a:solidFill>
                <a:latin typeface="Consolas" panose="020B0609020204030204" pitchFamily="49" charset="0"/>
                <a:cs typeface="Consolas" panose="020B0609020204030204" pitchFamily="49" charset="0"/>
              </a:rPr>
              <a:t>] += 1</a:t>
            </a:r>
          </a:p>
        </p:txBody>
      </p:sp>
      <p:sp>
        <p:nvSpPr>
          <p:cNvPr id="11" name="Rectangle 4">
            <a:extLst>
              <a:ext uri="{FF2B5EF4-FFF2-40B4-BE49-F238E27FC236}">
                <a16:creationId xmlns:a16="http://schemas.microsoft.com/office/drawing/2014/main" id="{EFE98694-8FBC-2B3D-45F8-5621B8516F78}"/>
              </a:ext>
            </a:extLst>
          </p:cNvPr>
          <p:cNvSpPr txBox="1">
            <a:spLocks noChangeArrowheads="1"/>
          </p:cNvSpPr>
          <p:nvPr/>
        </p:nvSpPr>
        <p:spPr bwMode="auto">
          <a:xfrm>
            <a:off x="836822" y="1785210"/>
            <a:ext cx="37006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range([</a:t>
            </a:r>
            <a:r>
              <a:rPr lang="en-GB" altLang="en-US" dirty="0">
                <a:solidFill>
                  <a:schemeClr val="accent1"/>
                </a:solidFill>
                <a:latin typeface="Consolas" panose="020B0609020204030204" pitchFamily="49" charset="0"/>
                <a:cs typeface="Consolas" panose="020B0609020204030204" pitchFamily="49" charset="0"/>
              </a:rPr>
              <a:t>start</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stop</a:t>
            </a: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3"/>
                </a:solidFill>
                <a:latin typeface="Consolas" panose="020B0609020204030204" pitchFamily="49" charset="0"/>
                <a:cs typeface="Consolas" panose="020B0609020204030204" pitchFamily="49" charset="0"/>
              </a:rPr>
              <a:t>step</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180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30EE-3A81-69B2-C13A-560E9A5E79E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C3FA34-1A25-6421-A20D-6ABEF230EC18}"/>
              </a:ext>
            </a:extLst>
          </p:cNvPr>
          <p:cNvSpPr>
            <a:spLocks noGrp="1"/>
          </p:cNvSpPr>
          <p:nvPr>
            <p:ph type="ctrTitle"/>
          </p:nvPr>
        </p:nvSpPr>
        <p:spPr/>
        <p:txBody>
          <a:bodyPr/>
          <a:lstStyle/>
          <a:p>
            <a:r>
              <a:rPr lang="en-GB" dirty="0"/>
              <a:t>Zip – Stepping through related sequences</a:t>
            </a:r>
          </a:p>
        </p:txBody>
      </p:sp>
      <p:sp>
        <p:nvSpPr>
          <p:cNvPr id="6" name="Text Placeholder 5">
            <a:extLst>
              <a:ext uri="{FF2B5EF4-FFF2-40B4-BE49-F238E27FC236}">
                <a16:creationId xmlns:a16="http://schemas.microsoft.com/office/drawing/2014/main" id="{7DBC5A6A-7921-D47D-60CB-47BEDE92B648}"/>
              </a:ext>
            </a:extLst>
          </p:cNvPr>
          <p:cNvSpPr>
            <a:spLocks noGrp="1"/>
          </p:cNvSpPr>
          <p:nvPr>
            <p:ph type="body" sz="quarter" idx="13"/>
          </p:nvPr>
        </p:nvSpPr>
        <p:spPr>
          <a:xfrm>
            <a:off x="443922" y="1656080"/>
            <a:ext cx="8639118" cy="4425743"/>
          </a:xfrm>
        </p:spPr>
        <p:txBody>
          <a:bodyPr/>
          <a:lstStyle/>
          <a:p>
            <a:r>
              <a:rPr lang="en-GB" b="1" dirty="0"/>
              <a:t>Group elements from sequences in parallel</a:t>
            </a:r>
          </a:p>
          <a:p>
            <a:pPr marL="285750" indent="-285750">
              <a:buFont typeface="Arial" panose="020B0604020202020204" pitchFamily="34" charset="0"/>
              <a:buChar char="•"/>
            </a:pPr>
            <a:r>
              <a:rPr lang="en-GB" dirty="0"/>
              <a:t>The zip() built-in returns an iterator of tuples.</a:t>
            </a:r>
          </a:p>
          <a:p>
            <a:pPr marL="285750" indent="-285750">
              <a:buFont typeface="Arial" panose="020B0604020202020204" pitchFamily="34" charset="0"/>
              <a:buChar char="•"/>
            </a:pPr>
            <a:r>
              <a:rPr lang="en-GB" dirty="0"/>
              <a:t>Use list() (or similar) to materialize it into a sequence.</a:t>
            </a:r>
          </a:p>
          <a:p>
            <a:pPr marL="971550" lvl="1" indent="-285750"/>
            <a:r>
              <a:rPr lang="en-GB" dirty="0"/>
              <a:t>Be cautious: converting large iterators to lists can consume significant memory.</a:t>
            </a:r>
          </a:p>
          <a:p>
            <a:pPr marL="285750" indent="-285750">
              <a:buFont typeface="Arial" panose="020B0604020202020204" pitchFamily="34" charset="0"/>
              <a:buChar char="•"/>
            </a:pPr>
            <a:r>
              <a:rPr lang="en-GB" dirty="0"/>
              <a:t>Ideal for iterating over multiple sequences in parallel.</a:t>
            </a:r>
          </a:p>
        </p:txBody>
      </p:sp>
      <p:sp>
        <p:nvSpPr>
          <p:cNvPr id="4" name="Slide Number Placeholder 3">
            <a:extLst>
              <a:ext uri="{FF2B5EF4-FFF2-40B4-BE49-F238E27FC236}">
                <a16:creationId xmlns:a16="http://schemas.microsoft.com/office/drawing/2014/main" id="{D589FBC8-179B-09C2-884C-269751D20DDE}"/>
              </a:ext>
            </a:extLst>
          </p:cNvPr>
          <p:cNvSpPr>
            <a:spLocks noGrp="1"/>
          </p:cNvSpPr>
          <p:nvPr>
            <p:ph type="sldNum" sz="quarter" idx="12"/>
          </p:nvPr>
        </p:nvSpPr>
        <p:spPr/>
        <p:txBody>
          <a:bodyPr/>
          <a:lstStyle/>
          <a:p>
            <a:fld id="{F3469444-D02B-D446-9CF8-19DEDDE073D1}" type="slidenum">
              <a:rPr lang="en-US" smtClean="0"/>
              <a:pPr/>
              <a:t>19</a:t>
            </a:fld>
            <a:endParaRPr lang="en-US" dirty="0"/>
          </a:p>
        </p:txBody>
      </p:sp>
      <p:sp>
        <p:nvSpPr>
          <p:cNvPr id="8" name="Rectangle 4">
            <a:extLst>
              <a:ext uri="{FF2B5EF4-FFF2-40B4-BE49-F238E27FC236}">
                <a16:creationId xmlns:a16="http://schemas.microsoft.com/office/drawing/2014/main" id="{3548AC5A-FEE8-1CD7-3A70-0D7EDAC52792}"/>
              </a:ext>
            </a:extLst>
          </p:cNvPr>
          <p:cNvSpPr txBox="1">
            <a:spLocks noChangeArrowheads="1"/>
          </p:cNvSpPr>
          <p:nvPr/>
        </p:nvSpPr>
        <p:spPr bwMode="auto">
          <a:xfrm>
            <a:off x="829202" y="3583158"/>
            <a:ext cx="8406238" cy="18374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farms   = ['Home Farm', '</a:t>
            </a:r>
            <a:r>
              <a:rPr lang="en-GB" altLang="en-US" dirty="0" err="1">
                <a:solidFill>
                  <a:schemeClr val="bg1"/>
                </a:solidFill>
                <a:latin typeface="Consolas" panose="020B0609020204030204" pitchFamily="49" charset="0"/>
                <a:cs typeface="Consolas" panose="020B0609020204030204" pitchFamily="49" charset="0"/>
              </a:rPr>
              <a:t>Muckworthy</a:t>
            </a:r>
            <a:r>
              <a:rPr lang="en-GB" altLang="en-US" dirty="0">
                <a:solidFill>
                  <a:schemeClr val="bg1"/>
                </a:solidFill>
                <a:latin typeface="Consolas" panose="020B0609020204030204" pitchFamily="49" charset="0"/>
                <a:cs typeface="Consolas" panose="020B0609020204030204" pitchFamily="49" charset="0"/>
              </a:rPr>
              <a:t>', 'Scales End', 'Brown Rigg']</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squirls = [42, 12, 2, 0]</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rabbits = [395, 68, 57, 32]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moles   = [12, 8, 0, 29]</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for </a:t>
            </a:r>
            <a:r>
              <a:rPr lang="en-GB" altLang="en-US" b="1" dirty="0">
                <a:solidFill>
                  <a:schemeClr val="accent1"/>
                </a:solidFill>
                <a:latin typeface="Consolas" panose="020B0609020204030204" pitchFamily="49" charset="0"/>
                <a:cs typeface="Consolas" panose="020B0609020204030204" pitchFamily="49" charset="0"/>
              </a:rPr>
              <a:t>f</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 in </a:t>
            </a:r>
            <a:r>
              <a:rPr lang="en-GB" altLang="en-US" b="1" dirty="0">
                <a:solidFill>
                  <a:srgbClr val="FFFF00"/>
                </a:solidFill>
                <a:latin typeface="Consolas" panose="020B0609020204030204" pitchFamily="49" charset="0"/>
                <a:cs typeface="Consolas" panose="020B0609020204030204" pitchFamily="49" charset="0"/>
              </a:rPr>
              <a:t>zip(</a:t>
            </a:r>
            <a:r>
              <a:rPr lang="en-GB" altLang="en-US" b="1" dirty="0">
                <a:solidFill>
                  <a:schemeClr val="accent1"/>
                </a:solidFill>
                <a:latin typeface="Consolas" panose="020B0609020204030204" pitchFamily="49" charset="0"/>
                <a:cs typeface="Consolas" panose="020B0609020204030204" pitchFamily="49" charset="0"/>
              </a:rPr>
              <a:t>farms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2"/>
                </a:solidFill>
                <a:latin typeface="Consolas" panose="020B0609020204030204" pitchFamily="49" charset="0"/>
                <a:cs typeface="Consolas" panose="020B0609020204030204" pitchFamily="49" charset="0"/>
              </a:rPr>
              <a:t>squirls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3"/>
                </a:solidFill>
                <a:latin typeface="Consolas" panose="020B0609020204030204" pitchFamily="49" charset="0"/>
                <a:cs typeface="Consolas" panose="020B0609020204030204" pitchFamily="49" charset="0"/>
              </a:rPr>
              <a:t>rabbits</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4"/>
                </a:solidFill>
                <a:latin typeface="Consolas" panose="020B0609020204030204" pitchFamily="49" charset="0"/>
                <a:cs typeface="Consolas" panose="020B0609020204030204" pitchFamily="49" charset="0"/>
              </a:rPr>
              <a:t>moles</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print ('Total for', f, ':', s + r + m)</a:t>
            </a:r>
          </a:p>
        </p:txBody>
      </p:sp>
      <p:sp>
        <p:nvSpPr>
          <p:cNvPr id="3" name="TextBox 2">
            <a:extLst>
              <a:ext uri="{FF2B5EF4-FFF2-40B4-BE49-F238E27FC236}">
                <a16:creationId xmlns:a16="http://schemas.microsoft.com/office/drawing/2014/main" id="{84D13F2B-F2A8-87F2-2F57-19AEB2B1762A}"/>
              </a:ext>
            </a:extLst>
          </p:cNvPr>
          <p:cNvSpPr txBox="1"/>
          <p:nvPr/>
        </p:nvSpPr>
        <p:spPr>
          <a:xfrm>
            <a:off x="5554403" y="5420584"/>
            <a:ext cx="3681037" cy="1200329"/>
          </a:xfrm>
          <a:prstGeom prst="rect">
            <a:avLst/>
          </a:prstGeom>
          <a:solidFill>
            <a:schemeClr val="bg1"/>
          </a:solidFill>
          <a:ln>
            <a:solidFill>
              <a:schemeClr val="tx1"/>
            </a:solidFill>
          </a:ln>
        </p:spPr>
        <p:txBody>
          <a:bodyPr wrap="square" rtlCol="0">
            <a:spAutoFit/>
          </a:bodyPr>
          <a:lstStyle/>
          <a:p>
            <a:pPr>
              <a:spcBef>
                <a:spcPct val="0"/>
              </a:spcBef>
            </a:pPr>
            <a:r>
              <a:rPr lang="en-GB" dirty="0">
                <a:latin typeface="Courier New" panose="02070309020205020404" pitchFamily="49" charset="0"/>
              </a:rPr>
              <a:t>Total for Home Farm : 449</a:t>
            </a:r>
          </a:p>
          <a:p>
            <a:pPr>
              <a:spcBef>
                <a:spcPct val="0"/>
              </a:spcBef>
            </a:pPr>
            <a:r>
              <a:rPr lang="en-GB" dirty="0">
                <a:latin typeface="Courier New" panose="02070309020205020404" pitchFamily="49" charset="0"/>
              </a:rPr>
              <a:t>Total for </a:t>
            </a:r>
            <a:r>
              <a:rPr lang="en-GB" dirty="0" err="1">
                <a:latin typeface="Courier New" panose="02070309020205020404" pitchFamily="49" charset="0"/>
              </a:rPr>
              <a:t>Muckworthy</a:t>
            </a:r>
            <a:r>
              <a:rPr lang="en-GB" dirty="0">
                <a:latin typeface="Courier New" panose="02070309020205020404" pitchFamily="49" charset="0"/>
              </a:rPr>
              <a:t> : 88</a:t>
            </a:r>
          </a:p>
          <a:p>
            <a:pPr>
              <a:spcBef>
                <a:spcPct val="0"/>
              </a:spcBef>
            </a:pPr>
            <a:r>
              <a:rPr lang="en-GB" dirty="0">
                <a:latin typeface="Courier New" panose="02070309020205020404" pitchFamily="49" charset="0"/>
              </a:rPr>
              <a:t>Total for Scales End : 59</a:t>
            </a:r>
          </a:p>
          <a:p>
            <a:pPr>
              <a:spcBef>
                <a:spcPct val="0"/>
              </a:spcBef>
            </a:pPr>
            <a:r>
              <a:rPr lang="en-GB" dirty="0">
                <a:latin typeface="Courier New" panose="02070309020205020404" pitchFamily="49" charset="0"/>
              </a:rPr>
              <a:t>Total for Brown Rigg : 61</a:t>
            </a:r>
          </a:p>
        </p:txBody>
      </p:sp>
      <p:pic>
        <p:nvPicPr>
          <p:cNvPr id="27" name="Picture 26" descr="A purple and black logo&#10;&#10;AI-generated content may be incorrect.">
            <a:extLst>
              <a:ext uri="{FF2B5EF4-FFF2-40B4-BE49-F238E27FC236}">
                <a16:creationId xmlns:a16="http://schemas.microsoft.com/office/drawing/2014/main" id="{0DF71BDA-3EB7-2C42-87BB-BAF51AAF7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2174" y="193040"/>
            <a:ext cx="858968" cy="6664960"/>
          </a:xfrm>
          <a:prstGeom prst="rect">
            <a:avLst/>
          </a:prstGeom>
        </p:spPr>
      </p:pic>
    </p:spTree>
    <p:extLst>
      <p:ext uri="{BB962C8B-B14F-4D97-AF65-F5344CB8AC3E}">
        <p14:creationId xmlns:p14="http://schemas.microsoft.com/office/powerpoint/2010/main" val="87483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3D17F6-A452-9FAF-389D-E9ED04A5DEB1}"/>
              </a:ext>
            </a:extLst>
          </p:cNvPr>
          <p:cNvSpPr>
            <a:spLocks noGrp="1"/>
          </p:cNvSpPr>
          <p:nvPr>
            <p:ph type="body" sz="quarter" idx="13"/>
          </p:nvPr>
        </p:nvSpPr>
        <p:spPr/>
        <p:txBody>
          <a:bodyPr/>
          <a:lstStyle/>
          <a:p>
            <a:r>
              <a:rPr lang="en-GB" sz="1600" dirty="0"/>
              <a:t>By the end of this chapter, learners will be able to:</a:t>
            </a:r>
          </a:p>
          <a:p>
            <a:pPr marL="285750" indent="-285750">
              <a:buFont typeface="Arial" panose="020B0604020202020204" pitchFamily="34" charset="0"/>
              <a:buChar char="•"/>
            </a:pPr>
            <a:r>
              <a:rPr lang="en-GB" sz="1600" dirty="0"/>
              <a:t>Perform decision making using Python conditionals</a:t>
            </a:r>
          </a:p>
          <a:p>
            <a:pPr marL="285750" indent="-285750">
              <a:buFont typeface="Arial" panose="020B0604020202020204" pitchFamily="34" charset="0"/>
              <a:buChar char="•"/>
            </a:pPr>
            <a:r>
              <a:rPr lang="en-GB" sz="1600" dirty="0"/>
              <a:t>Understand what truth is?</a:t>
            </a:r>
          </a:p>
          <a:p>
            <a:pPr marL="285750" indent="-285750">
              <a:buFont typeface="Arial" panose="020B0604020202020204" pitchFamily="34" charset="0"/>
              <a:buChar char="•"/>
            </a:pPr>
            <a:r>
              <a:rPr lang="en-GB" sz="1600" dirty="0"/>
              <a:t>Use Boolean and Logical Operators</a:t>
            </a:r>
          </a:p>
          <a:p>
            <a:pPr marL="285750" indent="-285750">
              <a:buFont typeface="Arial" panose="020B0604020202020204" pitchFamily="34" charset="0"/>
              <a:buChar char="•"/>
            </a:pPr>
            <a:r>
              <a:rPr lang="en-GB" sz="1600" dirty="0"/>
              <a:t>Test collections and sequences</a:t>
            </a:r>
          </a:p>
          <a:p>
            <a:pPr marL="285750" indent="-285750">
              <a:buFont typeface="Arial" panose="020B0604020202020204" pitchFamily="34" charset="0"/>
              <a:buChar char="•"/>
            </a:pPr>
            <a:r>
              <a:rPr lang="en-GB" sz="1600" dirty="0"/>
              <a:t>Determine object types</a:t>
            </a:r>
          </a:p>
          <a:p>
            <a:pPr marL="285750" indent="-285750">
              <a:buFont typeface="Arial" panose="020B0604020202020204" pitchFamily="34" charset="0"/>
              <a:buChar char="•"/>
            </a:pPr>
            <a:r>
              <a:rPr lang="en-GB" sz="1600" dirty="0"/>
              <a:t>Repeat blocks using loops</a:t>
            </a:r>
          </a:p>
          <a:p>
            <a:pPr marL="285750" indent="-285750">
              <a:buFont typeface="Arial" panose="020B0604020202020204" pitchFamily="34" charset="0"/>
              <a:buChar char="•"/>
            </a:pPr>
            <a:r>
              <a:rPr lang="en-GB" sz="1600" dirty="0"/>
              <a:t>Iterate through sequences using iterator loops</a:t>
            </a:r>
          </a:p>
          <a:p>
            <a:pPr marL="285750" indent="-285750">
              <a:buFont typeface="Arial" panose="020B0604020202020204" pitchFamily="34" charset="0"/>
              <a:buChar char="•"/>
            </a:pPr>
            <a:r>
              <a:rPr lang="en-GB" sz="1600" dirty="0"/>
              <a:t>Exit programs in good order</a:t>
            </a:r>
          </a:p>
        </p:txBody>
      </p:sp>
      <p:pic>
        <p:nvPicPr>
          <p:cNvPr id="6" name="Picture 5" descr="A hand holding a pen&#10;&#10;AI-generated content may be incorrect.">
            <a:extLst>
              <a:ext uri="{FF2B5EF4-FFF2-40B4-BE49-F238E27FC236}">
                <a16:creationId xmlns:a16="http://schemas.microsoft.com/office/drawing/2014/main" id="{FC3355D7-16AF-C908-BDB0-9D948257F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901" y="4261032"/>
            <a:ext cx="3406620" cy="2590564"/>
          </a:xfrm>
          <a:prstGeom prst="rect">
            <a:avLst/>
          </a:prstGeom>
        </p:spPr>
      </p:pic>
    </p:spTree>
    <p:extLst>
      <p:ext uri="{BB962C8B-B14F-4D97-AF65-F5344CB8AC3E}">
        <p14:creationId xmlns:p14="http://schemas.microsoft.com/office/powerpoint/2010/main" val="196101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DAD4-0A93-52DE-3434-9246CF1C67B9}"/>
              </a:ext>
            </a:extLst>
          </p:cNvPr>
          <p:cNvSpPr>
            <a:spLocks noGrp="1"/>
          </p:cNvSpPr>
          <p:nvPr>
            <p:ph type="ctrTitle"/>
          </p:nvPr>
        </p:nvSpPr>
        <p:spPr/>
        <p:txBody>
          <a:bodyPr/>
          <a:lstStyle/>
          <a:p>
            <a:r>
              <a:rPr lang="en-GB" dirty="0"/>
              <a:t>Conditional Expression</a:t>
            </a:r>
          </a:p>
        </p:txBody>
      </p:sp>
      <p:sp>
        <p:nvSpPr>
          <p:cNvPr id="3" name="Text Placeholder 2">
            <a:extLst>
              <a:ext uri="{FF2B5EF4-FFF2-40B4-BE49-F238E27FC236}">
                <a16:creationId xmlns:a16="http://schemas.microsoft.com/office/drawing/2014/main" id="{87E4907A-804A-2CFC-BF13-C14CECEE1869}"/>
              </a:ext>
            </a:extLst>
          </p:cNvPr>
          <p:cNvSpPr>
            <a:spLocks noGrp="1"/>
          </p:cNvSpPr>
          <p:nvPr>
            <p:ph type="body" sz="quarter" idx="14"/>
          </p:nvPr>
        </p:nvSpPr>
        <p:spPr/>
        <p:txBody>
          <a:bodyPr/>
          <a:lstStyle/>
          <a:p>
            <a:r>
              <a:rPr lang="en-GB" b="1" dirty="0"/>
              <a:t>The Ternary Operator</a:t>
            </a:r>
          </a:p>
          <a:p>
            <a:pPr marL="285750" indent="-285750">
              <a:buFont typeface="Arial" panose="020B0604020202020204" pitchFamily="34" charset="0"/>
              <a:buChar char="•"/>
            </a:pPr>
            <a:r>
              <a:rPr lang="en-GB" dirty="0"/>
              <a:t>Let’s you choose between two values in a single line of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 </a:t>
            </a:r>
            <a:r>
              <a:rPr lang="en-GB" b="1" dirty="0"/>
              <a:t>:</a:t>
            </a:r>
            <a:r>
              <a:rPr lang="en-GB" dirty="0"/>
              <a:t> and </a:t>
            </a:r>
            <a:r>
              <a:rPr lang="en-GB" b="1" dirty="0" err="1"/>
              <a:t>elif</a:t>
            </a:r>
            <a:r>
              <a:rPr lang="en-GB" dirty="0"/>
              <a:t> not allowed: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Beware of precedence and READABILITY</a:t>
            </a:r>
          </a:p>
          <a:p>
            <a:endParaRPr lang="en-GB" b="1" dirty="0"/>
          </a:p>
        </p:txBody>
      </p:sp>
      <p:sp>
        <p:nvSpPr>
          <p:cNvPr id="4" name="Slide Number Placeholder 3">
            <a:extLst>
              <a:ext uri="{FF2B5EF4-FFF2-40B4-BE49-F238E27FC236}">
                <a16:creationId xmlns:a16="http://schemas.microsoft.com/office/drawing/2014/main" id="{C5603672-ADA2-09A2-981C-8BD1B797690E}"/>
              </a:ext>
            </a:extLst>
          </p:cNvPr>
          <p:cNvSpPr>
            <a:spLocks noGrp="1"/>
          </p:cNvSpPr>
          <p:nvPr>
            <p:ph type="sldNum" sz="quarter" idx="12"/>
          </p:nvPr>
        </p:nvSpPr>
        <p:spPr/>
        <p:txBody>
          <a:bodyPr/>
          <a:lstStyle/>
          <a:p>
            <a:fld id="{F3469444-D02B-D446-9CF8-19DEDDE073D1}" type="slidenum">
              <a:rPr lang="en-US" smtClean="0"/>
              <a:pPr/>
              <a:t>20</a:t>
            </a:fld>
            <a:endParaRPr lang="en-US" dirty="0"/>
          </a:p>
        </p:txBody>
      </p:sp>
      <p:sp>
        <p:nvSpPr>
          <p:cNvPr id="5" name="Rectangle 4">
            <a:extLst>
              <a:ext uri="{FF2B5EF4-FFF2-40B4-BE49-F238E27FC236}">
                <a16:creationId xmlns:a16="http://schemas.microsoft.com/office/drawing/2014/main" id="{AD620986-54C7-60A4-1E9C-847B47668182}"/>
              </a:ext>
            </a:extLst>
          </p:cNvPr>
          <p:cNvSpPr txBox="1">
            <a:spLocks noChangeArrowheads="1"/>
          </p:cNvSpPr>
          <p:nvPr/>
        </p:nvSpPr>
        <p:spPr bwMode="auto">
          <a:xfrm>
            <a:off x="1128922" y="2994836"/>
            <a:ext cx="2686158" cy="158812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i</a:t>
            </a:r>
            <a:r>
              <a:rPr lang="en-GB" altLang="en-US" dirty="0">
                <a:solidFill>
                  <a:schemeClr val="bg1"/>
                </a:solidFill>
                <a:latin typeface="Consolas" panose="020B0609020204030204" pitchFamily="49" charset="0"/>
                <a:cs typeface="Consolas" panose="020B0609020204030204" pitchFamily="49" charset="0"/>
              </a:rPr>
              <a:t>= 42</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j = 3</a:t>
            </a:r>
          </a:p>
          <a:p>
            <a:pPr marL="0" indent="0">
              <a:spcBef>
                <a:spcPct val="0"/>
              </a:spcBef>
              <a:buNone/>
            </a:pP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p>
          <a:p>
            <a:pPr marL="0" indent="0">
              <a:spcBef>
                <a:spcPct val="0"/>
              </a:spcBef>
              <a:buNone/>
            </a:pPr>
            <a:r>
              <a:rPr lang="en-GB" altLang="en-US" dirty="0">
                <a:solidFill>
                  <a:schemeClr val="accent4"/>
                </a:solidFill>
                <a:latin typeface="Consolas" panose="020B0609020204030204" pitchFamily="49" charset="0"/>
                <a:cs typeface="Consolas" panose="020B0609020204030204" pitchFamily="49" charset="0"/>
              </a:rPr>
              <a:t>else:</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p:txBody>
      </p:sp>
      <p:sp>
        <p:nvSpPr>
          <p:cNvPr id="6" name="Rectangle 4">
            <a:extLst>
              <a:ext uri="{FF2B5EF4-FFF2-40B4-BE49-F238E27FC236}">
                <a16:creationId xmlns:a16="http://schemas.microsoft.com/office/drawing/2014/main" id="{CB248970-4F56-DAA7-643A-603CF4E21053}"/>
              </a:ext>
            </a:extLst>
          </p:cNvPr>
          <p:cNvSpPr txBox="1">
            <a:spLocks noChangeArrowheads="1"/>
          </p:cNvSpPr>
          <p:nvPr/>
        </p:nvSpPr>
        <p:spPr bwMode="auto">
          <a:xfrm>
            <a:off x="5055514" y="3763810"/>
            <a:ext cx="6137439" cy="84023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accent1"/>
                </a:solidFill>
                <a:latin typeface="Consolas" panose="020B0609020204030204" pitchFamily="49" charset="0"/>
                <a:cs typeface="Consolas" panose="020B0609020204030204" pitchFamily="49" charset="0"/>
              </a:rPr>
              <a:t>print("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print("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a:solidFill>
                  <a:schemeClr val="accent1"/>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i</a:t>
            </a:r>
            <a:r>
              <a:rPr lang="en-GB" altLang="en-US" dirty="0">
                <a:solidFill>
                  <a:schemeClr val="accent1"/>
                </a:solidFill>
                <a:latin typeface="Consolas" panose="020B0609020204030204" pitchFamily="49" charset="0"/>
                <a:cs typeface="Consolas" panose="020B0609020204030204" pitchFamily="49" charset="0"/>
              </a:rPr>
              <a:t> </a:t>
            </a:r>
            <a:r>
              <a:rPr lang="en-GB" altLang="en-US" dirty="0" err="1">
                <a:solidFill>
                  <a:schemeClr val="accent1"/>
                </a:solidFill>
                <a:latin typeface="Consolas" panose="020B0609020204030204" pitchFamily="49" charset="0"/>
                <a:cs typeface="Consolas" panose="020B0609020204030204" pitchFamily="49" charset="0"/>
              </a:rPr>
              <a:t>gt</a:t>
            </a:r>
            <a:r>
              <a:rPr lang="en-GB" altLang="en-US" dirty="0">
                <a:solidFill>
                  <a:schemeClr val="accent1"/>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3"/>
                </a:solidFill>
                <a:latin typeface="Consolas" panose="020B0609020204030204" pitchFamily="49" charset="0"/>
                <a:cs typeface="Consolas" panose="020B0609020204030204" pitchFamily="49" charset="0"/>
              </a:rPr>
              <a:t>if </a:t>
            </a:r>
            <a:r>
              <a:rPr lang="en-GB" altLang="en-US" dirty="0" err="1">
                <a:solidFill>
                  <a:schemeClr val="accent3"/>
                </a:solidFill>
                <a:latin typeface="Consolas" panose="020B0609020204030204" pitchFamily="49" charset="0"/>
                <a:cs typeface="Consolas" panose="020B0609020204030204" pitchFamily="49" charset="0"/>
              </a:rPr>
              <a:t>i</a:t>
            </a:r>
            <a:r>
              <a:rPr lang="en-GB" altLang="en-US" dirty="0">
                <a:solidFill>
                  <a:schemeClr val="accent3"/>
                </a:solidFill>
                <a:latin typeface="Consolas" panose="020B0609020204030204" pitchFamily="49" charset="0"/>
                <a:cs typeface="Consolas" panose="020B0609020204030204" pitchFamily="49" charset="0"/>
              </a:rPr>
              <a:t> &gt; j</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4"/>
                </a:solidFill>
                <a:latin typeface="Consolas" panose="020B0609020204030204" pitchFamily="49" charset="0"/>
                <a:cs typeface="Consolas" panose="020B0609020204030204" pitchFamily="49" charset="0"/>
              </a:rPr>
              <a:t>else</a:t>
            </a:r>
            <a:r>
              <a:rPr lang="en-GB" altLang="en-US" dirty="0">
                <a:solidFill>
                  <a:schemeClr val="bg1"/>
                </a:solidFill>
                <a:latin typeface="Consolas" panose="020B0609020204030204" pitchFamily="49" charset="0"/>
                <a:cs typeface="Consolas" panose="020B0609020204030204" pitchFamily="49" charset="0"/>
              </a:rPr>
              <a:t> </a:t>
            </a:r>
            <a:r>
              <a:rPr lang="en-GB" altLang="en-US" dirty="0">
                <a:solidFill>
                  <a:schemeClr val="accent2"/>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i</a:t>
            </a:r>
            <a:r>
              <a:rPr lang="en-GB" altLang="en-US" dirty="0">
                <a:solidFill>
                  <a:schemeClr val="accent2"/>
                </a:solidFill>
                <a:latin typeface="Consolas" panose="020B0609020204030204" pitchFamily="49" charset="0"/>
                <a:cs typeface="Consolas" panose="020B0609020204030204" pitchFamily="49" charset="0"/>
              </a:rPr>
              <a:t> </a:t>
            </a:r>
            <a:r>
              <a:rPr lang="en-GB" altLang="en-US" dirty="0" err="1">
                <a:solidFill>
                  <a:schemeClr val="accent2"/>
                </a:solidFill>
                <a:latin typeface="Consolas" panose="020B0609020204030204" pitchFamily="49" charset="0"/>
                <a:cs typeface="Consolas" panose="020B0609020204030204" pitchFamily="49" charset="0"/>
              </a:rPr>
              <a:t>lt</a:t>
            </a:r>
            <a:r>
              <a:rPr lang="en-GB" altLang="en-US" dirty="0">
                <a:solidFill>
                  <a:schemeClr val="accent2"/>
                </a:solidFill>
                <a:latin typeface="Consolas" panose="020B0609020204030204" pitchFamily="49" charset="0"/>
                <a:cs typeface="Consolas" panose="020B0609020204030204" pitchFamily="49" charset="0"/>
              </a:rPr>
              <a:t> j"</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45085414-7AD7-C000-094F-7093B21D84F3}"/>
              </a:ext>
            </a:extLst>
          </p:cNvPr>
          <p:cNvSpPr txBox="1">
            <a:spLocks noChangeArrowheads="1"/>
          </p:cNvSpPr>
          <p:nvPr/>
        </p:nvSpPr>
        <p:spPr bwMode="auto">
          <a:xfrm>
            <a:off x="1128922" y="4919310"/>
            <a:ext cx="49315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-1 if a &lt; b else (+1 if a &gt; b else 0)</a:t>
            </a:r>
          </a:p>
        </p:txBody>
      </p:sp>
      <p:sp>
        <p:nvSpPr>
          <p:cNvPr id="8" name="Rectangle 4">
            <a:extLst>
              <a:ext uri="{FF2B5EF4-FFF2-40B4-BE49-F238E27FC236}">
                <a16:creationId xmlns:a16="http://schemas.microsoft.com/office/drawing/2014/main" id="{D10B8BE9-5B80-FBBA-4C26-8DA0284A31B3}"/>
              </a:ext>
            </a:extLst>
          </p:cNvPr>
          <p:cNvSpPr txBox="1">
            <a:spLocks noChangeArrowheads="1"/>
          </p:cNvSpPr>
          <p:nvPr/>
        </p:nvSpPr>
        <p:spPr bwMode="auto">
          <a:xfrm>
            <a:off x="1128922" y="5673102"/>
            <a:ext cx="4413358" cy="10895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 = 54</a:t>
            </a: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a:p>
            <a:pPr marL="0" indent="0">
              <a:spcBef>
                <a:spcPct val="0"/>
              </a:spcBef>
              <a:buNone/>
            </a:pPr>
            <a:endParaRPr lang="en-GB" altLang="en-US" dirty="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dirty="0">
                <a:solidFill>
                  <a:schemeClr val="bg1"/>
                </a:solidFill>
                <a:latin typeface="Consolas" panose="020B0609020204030204" pitchFamily="49" charset="0"/>
                <a:cs typeface="Consolas" panose="020B0609020204030204" pitchFamily="49" charset="0"/>
              </a:rPr>
              <a:t>answer = a + (5 if a &lt; 42 else 0)</a:t>
            </a:r>
          </a:p>
        </p:txBody>
      </p:sp>
      <p:sp>
        <p:nvSpPr>
          <p:cNvPr id="9" name="Rectangle 4">
            <a:extLst>
              <a:ext uri="{FF2B5EF4-FFF2-40B4-BE49-F238E27FC236}">
                <a16:creationId xmlns:a16="http://schemas.microsoft.com/office/drawing/2014/main" id="{DE0FC186-80D1-A4C8-1560-281D08833A65}"/>
              </a:ext>
            </a:extLst>
          </p:cNvPr>
          <p:cNvSpPr txBox="1">
            <a:spLocks noChangeArrowheads="1"/>
          </p:cNvSpPr>
          <p:nvPr/>
        </p:nvSpPr>
        <p:spPr bwMode="auto">
          <a:xfrm>
            <a:off x="1128922" y="2536706"/>
            <a:ext cx="403743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a:solidFill>
                  <a:schemeClr val="bg1"/>
                </a:solidFill>
                <a:latin typeface="Consolas" panose="020B0609020204030204" pitchFamily="49" charset="0"/>
                <a:cs typeface="Consolas" panose="020B0609020204030204" pitchFamily="49" charset="0"/>
              </a:rPr>
              <a:t>expr1 if boolean else expr2</a:t>
            </a:r>
            <a:endParaRPr lang="en-GB" altLang="en-US" dirty="0">
              <a:solidFill>
                <a:schemeClr val="bg1"/>
              </a:solidFill>
              <a:latin typeface="Consolas" panose="020B0609020204030204" pitchFamily="49" charset="0"/>
              <a:cs typeface="Consolas" panose="020B0609020204030204" pitchFamily="49" charset="0"/>
            </a:endParaRPr>
          </a:p>
        </p:txBody>
      </p:sp>
      <p:graphicFrame>
        <p:nvGraphicFramePr>
          <p:cNvPr id="10" name="Object 12">
            <a:hlinkClick r:id="" action="ppaction://ole?verb=0"/>
            <a:extLst>
              <a:ext uri="{FF2B5EF4-FFF2-40B4-BE49-F238E27FC236}">
                <a16:creationId xmlns:a16="http://schemas.microsoft.com/office/drawing/2014/main" id="{11C1FAD8-3313-3E58-1907-FDA24E1E9C5E}"/>
              </a:ext>
            </a:extLst>
          </p:cNvPr>
          <p:cNvGraphicFramePr>
            <a:graphicFrameLocks/>
          </p:cNvGraphicFramePr>
          <p:nvPr>
            <p:extLst>
              <p:ext uri="{D42A27DB-BD31-4B8C-83A1-F6EECF244321}">
                <p14:modId xmlns:p14="http://schemas.microsoft.com/office/powerpoint/2010/main" val="3480103907"/>
              </p:ext>
            </p:extLst>
          </p:nvPr>
        </p:nvGraphicFramePr>
        <p:xfrm>
          <a:off x="5652602" y="5645774"/>
          <a:ext cx="382638" cy="578123"/>
        </p:xfrm>
        <a:graphic>
          <a:graphicData uri="http://schemas.openxmlformats.org/presentationml/2006/ole">
            <mc:AlternateContent xmlns:mc="http://schemas.openxmlformats.org/markup-compatibility/2006">
              <mc:Choice xmlns:v="urn:schemas-microsoft-com:vml" Requires="v">
                <p:oleObj name="ClipArt" r:id="rId3" imgW="2022205" imgH="3657600" progId="">
                  <p:embed/>
                </p:oleObj>
              </mc:Choice>
              <mc:Fallback>
                <p:oleObj name="ClipArt" r:id="rId3" imgW="2022205" imgH="3657600" progId="">
                  <p:embed/>
                  <p:pic>
                    <p:nvPicPr>
                      <p:cNvPr id="19465" name="Object 12">
                        <a:hlinkClick r:id="" action="ppaction://ole?verb=0"/>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02" y="5645774"/>
                        <a:ext cx="382638" cy="5781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1" name="Rectangle 14">
            <a:extLst>
              <a:ext uri="{FF2B5EF4-FFF2-40B4-BE49-F238E27FC236}">
                <a16:creationId xmlns:a16="http://schemas.microsoft.com/office/drawing/2014/main" id="{74A53C6F-0323-872B-80D2-60E5B2C81782}"/>
              </a:ext>
            </a:extLst>
          </p:cNvPr>
          <p:cNvSpPr>
            <a:spLocks noChangeArrowheads="1"/>
          </p:cNvSpPr>
          <p:nvPr/>
        </p:nvSpPr>
        <p:spPr bwMode="auto">
          <a:xfrm>
            <a:off x="5558787" y="6179345"/>
            <a:ext cx="510120" cy="828432"/>
          </a:xfrm>
          <a:prstGeom prst="rect">
            <a:avLst/>
          </a:prstGeom>
          <a:noFill/>
          <a:ln w="12700">
            <a:noFill/>
            <a:miter lim="800000"/>
            <a:headEnd/>
            <a:tailEnd/>
          </a:ln>
          <a:effectLst/>
        </p:spPr>
        <p:txBody>
          <a:bodyPr wrap="square" lIns="90488" tIns="44450" rIns="90488" bIns="44450" anchor="t">
            <a:spAutoFit/>
          </a:bodyPr>
          <a:lstStyle/>
          <a:p>
            <a:pPr defTabSz="739775">
              <a:spcBef>
                <a:spcPct val="0"/>
              </a:spcBef>
              <a:defRPr/>
            </a:pPr>
            <a:r>
              <a:rPr lang="en-US" sz="4800" b="1" dirty="0">
                <a:solidFill>
                  <a:srgbClr val="00B050"/>
                </a:solidFill>
                <a:effectLst>
                  <a:outerShdw blurRad="38100" dist="38100" dir="2700000" algn="tl">
                    <a:srgbClr val="C0C0C0"/>
                  </a:outerShdw>
                </a:effectLst>
                <a:latin typeface="Wingdings"/>
                <a:sym typeface="Wingdings"/>
              </a:rPr>
              <a:t></a:t>
            </a:r>
            <a:endParaRPr lang="en-US" sz="3600" dirty="0">
              <a:solidFill>
                <a:srgbClr val="00B050"/>
              </a:solidFill>
              <a:effectLst>
                <a:outerShdw blurRad="38100" dist="38100" dir="2700000" algn="tl">
                  <a:srgbClr val="C0C0C0"/>
                </a:outerShdw>
              </a:effectLst>
              <a:latin typeface="Wingdings"/>
              <a:sym typeface="Wingdings"/>
            </a:endParaRPr>
          </a:p>
        </p:txBody>
      </p:sp>
      <p:sp>
        <p:nvSpPr>
          <p:cNvPr id="12" name="Arrow: Right 11">
            <a:extLst>
              <a:ext uri="{FF2B5EF4-FFF2-40B4-BE49-F238E27FC236}">
                <a16:creationId xmlns:a16="http://schemas.microsoft.com/office/drawing/2014/main" id="{F4A39D7E-96D2-B990-4D65-0DF9B5417D3A}"/>
              </a:ext>
            </a:extLst>
          </p:cNvPr>
          <p:cNvSpPr/>
          <p:nvPr/>
        </p:nvSpPr>
        <p:spPr>
          <a:xfrm>
            <a:off x="3946093" y="3986282"/>
            <a:ext cx="978408" cy="484632"/>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191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A4218-5A9C-4D18-791A-A677FF7DA331}"/>
              </a:ext>
            </a:extLst>
          </p:cNvPr>
          <p:cNvSpPr>
            <a:spLocks noGrp="1"/>
          </p:cNvSpPr>
          <p:nvPr>
            <p:ph type="ctrTitle"/>
          </p:nvPr>
        </p:nvSpPr>
        <p:spPr/>
        <p:txBody>
          <a:bodyPr/>
          <a:lstStyle/>
          <a:p>
            <a:r>
              <a:rPr lang="en-GB" dirty="0"/>
              <a:t>Program Closedown</a:t>
            </a:r>
          </a:p>
        </p:txBody>
      </p:sp>
      <p:sp>
        <p:nvSpPr>
          <p:cNvPr id="7" name="Text Placeholder 6">
            <a:extLst>
              <a:ext uri="{FF2B5EF4-FFF2-40B4-BE49-F238E27FC236}">
                <a16:creationId xmlns:a16="http://schemas.microsoft.com/office/drawing/2014/main" id="{C35939B4-3D31-152B-CB5D-F11618D30979}"/>
              </a:ext>
            </a:extLst>
          </p:cNvPr>
          <p:cNvSpPr>
            <a:spLocks noGrp="1"/>
          </p:cNvSpPr>
          <p:nvPr>
            <p:ph type="body" sz="quarter" idx="13"/>
          </p:nvPr>
        </p:nvSpPr>
        <p:spPr>
          <a:xfrm>
            <a:off x="443921" y="1733108"/>
            <a:ext cx="6978283" cy="4348715"/>
          </a:xfrm>
        </p:spPr>
        <p:txBody>
          <a:bodyPr/>
          <a:lstStyle/>
          <a:p>
            <a:r>
              <a:rPr lang="en-GB" b="1" dirty="0" err="1"/>
              <a:t>os</a:t>
            </a:r>
            <a:r>
              <a:rPr lang="en-GB" b="1" dirty="0"/>
              <a:t>._exit(</a:t>
            </a:r>
            <a:r>
              <a:rPr lang="en-GB" b="1" dirty="0" err="1"/>
              <a:t>integer_expression</a:t>
            </a:r>
            <a:r>
              <a:rPr lang="en-GB" b="1" dirty="0"/>
              <a:t>)</a:t>
            </a:r>
          </a:p>
          <a:p>
            <a:pPr marL="285750" indent="-285750">
              <a:buFont typeface="Arial" panose="020B0604020202020204" pitchFamily="34" charset="0"/>
              <a:buChar char="•"/>
            </a:pPr>
            <a:r>
              <a:rPr lang="en-GB" dirty="0"/>
              <a:t>Exits immediately; cannot be trapped.</a:t>
            </a:r>
          </a:p>
          <a:p>
            <a:pPr marL="285750" indent="-285750">
              <a:buFont typeface="Arial" panose="020B0604020202020204" pitchFamily="34" charset="0"/>
              <a:buChar char="•"/>
            </a:pPr>
            <a:r>
              <a:rPr lang="en-GB" dirty="0"/>
              <a:t>Returns </a:t>
            </a:r>
            <a:r>
              <a:rPr lang="en-GB" dirty="0" err="1"/>
              <a:t>integer_expression</a:t>
            </a:r>
            <a:r>
              <a:rPr lang="en-GB" dirty="0"/>
              <a:t> to the caller (usually the shell).</a:t>
            </a:r>
          </a:p>
          <a:p>
            <a:r>
              <a:rPr lang="en-GB" b="1" dirty="0" err="1"/>
              <a:t>os.abort</a:t>
            </a:r>
            <a:r>
              <a:rPr lang="en-GB" b="1" dirty="0"/>
              <a:t>()</a:t>
            </a:r>
          </a:p>
          <a:p>
            <a:pPr marL="285750" indent="-285750">
              <a:buFont typeface="Arial" panose="020B0604020202020204" pitchFamily="34" charset="0"/>
              <a:buChar char="•"/>
            </a:pPr>
            <a:r>
              <a:rPr lang="en-GB" dirty="0"/>
              <a:t>Raises a SIGABRT signal (can be trapped on UNIX).</a:t>
            </a:r>
          </a:p>
          <a:p>
            <a:pPr marL="285750" indent="-285750">
              <a:buFont typeface="Arial" panose="020B0604020202020204" pitchFamily="34" charset="0"/>
              <a:buChar char="•"/>
            </a:pPr>
            <a:r>
              <a:rPr lang="en-GB" dirty="0"/>
              <a:t>On UNIX: causes a core dump.</a:t>
            </a:r>
          </a:p>
          <a:p>
            <a:pPr marL="285750" indent="-285750">
              <a:buFont typeface="Arial" panose="020B0604020202020204" pitchFamily="34" charset="0"/>
              <a:buChar char="•"/>
            </a:pPr>
            <a:r>
              <a:rPr lang="en-GB" dirty="0"/>
              <a:t>On Windows: exits with code 3.</a:t>
            </a:r>
          </a:p>
          <a:p>
            <a:r>
              <a:rPr lang="en-GB" b="1" dirty="0" err="1"/>
              <a:t>sys.exit</a:t>
            </a:r>
            <a:r>
              <a:rPr lang="en-GB" b="1" dirty="0"/>
              <a:t>(expression)</a:t>
            </a:r>
          </a:p>
          <a:p>
            <a:pPr marL="285750" indent="-285750">
              <a:buFont typeface="Arial" panose="020B0604020202020204" pitchFamily="34" charset="0"/>
              <a:buChar char="•"/>
            </a:pPr>
            <a:r>
              <a:rPr lang="en-GB" dirty="0"/>
              <a:t>Raises a </a:t>
            </a:r>
            <a:r>
              <a:rPr lang="en-GB" dirty="0" err="1"/>
              <a:t>SystemExit</a:t>
            </a:r>
            <a:r>
              <a:rPr lang="en-GB" dirty="0"/>
              <a:t> exception which can be trapped.</a:t>
            </a:r>
          </a:p>
          <a:p>
            <a:pPr marL="285750" indent="-285750">
              <a:buFont typeface="Arial" panose="020B0604020202020204" pitchFamily="34" charset="0"/>
              <a:buChar char="•"/>
            </a:pPr>
            <a:r>
              <a:rPr lang="en-GB" dirty="0"/>
              <a:t>If expression is an integer → returned to the caller (e.g. shell).</a:t>
            </a:r>
          </a:p>
          <a:p>
            <a:pPr marL="971550" lvl="1" indent="-285750"/>
            <a:r>
              <a:rPr lang="en-GB" dirty="0"/>
              <a:t>If not → printed to stderr, and exit code defaults to 1.</a:t>
            </a:r>
          </a:p>
        </p:txBody>
      </p:sp>
      <p:sp>
        <p:nvSpPr>
          <p:cNvPr id="4" name="Slide Number Placeholder 3">
            <a:extLst>
              <a:ext uri="{FF2B5EF4-FFF2-40B4-BE49-F238E27FC236}">
                <a16:creationId xmlns:a16="http://schemas.microsoft.com/office/drawing/2014/main" id="{B7C466B0-D55B-6AE6-A282-787F95B13020}"/>
              </a:ext>
            </a:extLst>
          </p:cNvPr>
          <p:cNvSpPr>
            <a:spLocks noGrp="1"/>
          </p:cNvSpPr>
          <p:nvPr>
            <p:ph type="sldNum" sz="quarter" idx="12"/>
          </p:nvPr>
        </p:nvSpPr>
        <p:spPr/>
        <p:txBody>
          <a:bodyPr/>
          <a:lstStyle/>
          <a:p>
            <a:fld id="{F3469444-D02B-D446-9CF8-19DEDDE073D1}" type="slidenum">
              <a:rPr lang="en-US" smtClean="0"/>
              <a:pPr/>
              <a:t>21</a:t>
            </a:fld>
            <a:endParaRPr lang="en-US" dirty="0"/>
          </a:p>
        </p:txBody>
      </p:sp>
      <p:pic>
        <p:nvPicPr>
          <p:cNvPr id="8" name="Picture 7" descr="A close-up of a sign&#10;&#10;Description automatically generated">
            <a:extLst>
              <a:ext uri="{FF2B5EF4-FFF2-40B4-BE49-F238E27FC236}">
                <a16:creationId xmlns:a16="http://schemas.microsoft.com/office/drawing/2014/main" id="{5D45B41E-7F09-01E0-28CF-11A2723B58C6}"/>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9DFF3767-BCA5-51BF-8A46-A3B4FD161970}"/>
              </a:ext>
            </a:extLst>
          </p:cNvPr>
          <p:cNvSpPr txBox="1">
            <a:spLocks noChangeArrowheads="1"/>
          </p:cNvSpPr>
          <p:nvPr/>
        </p:nvSpPr>
        <p:spPr bwMode="auto">
          <a:xfrm>
            <a:off x="1498573" y="6081823"/>
            <a:ext cx="25870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dirty="0" err="1">
                <a:solidFill>
                  <a:schemeClr val="bg1"/>
                </a:solidFill>
                <a:latin typeface="Consolas" panose="020B0609020204030204" pitchFamily="49" charset="0"/>
                <a:cs typeface="Consolas" panose="020B0609020204030204" pitchFamily="49" charset="0"/>
              </a:rPr>
              <a:t>sys.exit</a:t>
            </a:r>
            <a:r>
              <a:rPr lang="en-GB" altLang="en-US" dirty="0">
                <a:solidFill>
                  <a:schemeClr val="bg1"/>
                </a:solidFill>
                <a:latin typeface="Consolas" panose="020B0609020204030204" pitchFamily="49" charset="0"/>
                <a:cs typeface="Consolas" panose="020B0609020204030204" pitchFamily="49" charset="0"/>
              </a:rPr>
              <a:t>("Goodbye")</a:t>
            </a:r>
          </a:p>
        </p:txBody>
      </p:sp>
    </p:spTree>
    <p:extLst>
      <p:ext uri="{BB962C8B-B14F-4D97-AF65-F5344CB8AC3E}">
        <p14:creationId xmlns:p14="http://schemas.microsoft.com/office/powerpoint/2010/main" val="307355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3C0D-24F5-2EA3-228A-2020E6CA9D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85BFD3-4FB7-ACE8-B659-49555F988748}"/>
              </a:ext>
            </a:extLst>
          </p:cNvPr>
          <p:cNvSpPr>
            <a:spLocks noGrp="1"/>
          </p:cNvSpPr>
          <p:nvPr>
            <p:ph type="ctrTitle"/>
          </p:nvPr>
        </p:nvSpPr>
        <p:spPr/>
        <p:txBody>
          <a:bodyPr/>
          <a:lstStyle/>
          <a:p>
            <a:r>
              <a:rPr lang="en-GB" dirty="0"/>
              <a:t>Interactive Closedown</a:t>
            </a:r>
          </a:p>
        </p:txBody>
      </p:sp>
      <p:sp>
        <p:nvSpPr>
          <p:cNvPr id="7" name="Text Placeholder 6">
            <a:extLst>
              <a:ext uri="{FF2B5EF4-FFF2-40B4-BE49-F238E27FC236}">
                <a16:creationId xmlns:a16="http://schemas.microsoft.com/office/drawing/2014/main" id="{F7C1002D-65B0-1542-4E9D-9F197BD779EF}"/>
              </a:ext>
            </a:extLst>
          </p:cNvPr>
          <p:cNvSpPr>
            <a:spLocks noGrp="1"/>
          </p:cNvSpPr>
          <p:nvPr>
            <p:ph type="body" sz="quarter" idx="13"/>
          </p:nvPr>
        </p:nvSpPr>
        <p:spPr>
          <a:xfrm>
            <a:off x="443921" y="1733108"/>
            <a:ext cx="6978283" cy="4348715"/>
          </a:xfrm>
        </p:spPr>
        <p:txBody>
          <a:bodyPr/>
          <a:lstStyle/>
          <a:p>
            <a:r>
              <a:rPr lang="en-GB" b="1" dirty="0"/>
              <a:t>Interactive Closedown in Python</a:t>
            </a:r>
          </a:p>
          <a:p>
            <a:pPr marL="285750" indent="-285750">
              <a:buFont typeface="Arial" panose="020B0604020202020204" pitchFamily="34" charset="0"/>
              <a:buChar char="•"/>
            </a:pPr>
            <a:r>
              <a:rPr lang="en-GB" dirty="0"/>
              <a:t>What about </a:t>
            </a:r>
            <a:r>
              <a:rPr lang="en-GB" b="1" dirty="0"/>
              <a:t>exit() </a:t>
            </a:r>
            <a:r>
              <a:rPr lang="en-GB" dirty="0"/>
              <a:t>and </a:t>
            </a:r>
            <a:r>
              <a:rPr lang="en-GB" b="1" dirty="0"/>
              <a:t>quit()</a:t>
            </a:r>
            <a:r>
              <a:rPr lang="en-GB" dirty="0"/>
              <a:t>?</a:t>
            </a:r>
          </a:p>
          <a:p>
            <a:pPr marL="285750" indent="-285750">
              <a:buFont typeface="Arial" panose="020B0604020202020204" pitchFamily="34" charset="0"/>
              <a:buChar char="•"/>
            </a:pPr>
            <a:r>
              <a:rPr lang="en-GB" dirty="0"/>
              <a:t>Created automatically at start-up when the site module is loaded</a:t>
            </a:r>
          </a:p>
          <a:p>
            <a:pPr marL="971550" lvl="1" indent="-285750"/>
            <a:r>
              <a:rPr lang="en-GB" dirty="0"/>
              <a:t>unless suppressed with the -S option</a:t>
            </a:r>
          </a:p>
          <a:p>
            <a:pPr marL="285750" indent="-285750">
              <a:buFont typeface="Arial" panose="020B0604020202020204" pitchFamily="34" charset="0"/>
              <a:buChar char="•"/>
            </a:pPr>
            <a:r>
              <a:rPr lang="en-GB" dirty="0"/>
              <a:t>Behave as follows when called:</a:t>
            </a:r>
          </a:p>
          <a:p>
            <a:pPr marL="971550" lvl="1" indent="-285750"/>
            <a:r>
              <a:rPr lang="en-GB" dirty="0"/>
              <a:t>Display a short message</a:t>
            </a:r>
          </a:p>
          <a:p>
            <a:pPr marL="971550" lvl="1" indent="-285750"/>
            <a:r>
              <a:rPr lang="en-GB" dirty="0"/>
              <a:t>Raise a </a:t>
            </a:r>
            <a:r>
              <a:rPr lang="en-GB" dirty="0" err="1"/>
              <a:t>SystemExit</a:t>
            </a:r>
            <a:r>
              <a:rPr lang="en-GB" dirty="0"/>
              <a:t> exception</a:t>
            </a:r>
          </a:p>
          <a:p>
            <a:pPr marL="971550" lvl="1" indent="-285750"/>
            <a:r>
              <a:rPr lang="en-GB" dirty="0"/>
              <a:t>Close stdin</a:t>
            </a:r>
          </a:p>
          <a:p>
            <a:pPr marL="285750" indent="-285750">
              <a:buFont typeface="Arial" panose="020B0604020202020204" pitchFamily="34" charset="0"/>
              <a:buChar char="•"/>
            </a:pPr>
            <a:r>
              <a:rPr lang="en-GB" dirty="0"/>
              <a:t>In </a:t>
            </a:r>
            <a:r>
              <a:rPr lang="en-GB" b="1" dirty="0"/>
              <a:t>IDLE</a:t>
            </a:r>
            <a:r>
              <a:rPr lang="en-GB" dirty="0"/>
              <a:t>: </a:t>
            </a:r>
            <a:r>
              <a:rPr lang="en-GB" b="1" dirty="0" err="1"/>
              <a:t>SystemExit</a:t>
            </a:r>
            <a:r>
              <a:rPr lang="en-GB" dirty="0"/>
              <a:t> is ignored, but closing </a:t>
            </a:r>
            <a:r>
              <a:rPr lang="en-GB" b="1" dirty="0"/>
              <a:t>stdin</a:t>
            </a:r>
            <a:r>
              <a:rPr lang="en-GB" dirty="0"/>
              <a:t> still ends the session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Intended only for </a:t>
            </a:r>
            <a:r>
              <a:rPr lang="en-GB" b="1" dirty="0"/>
              <a:t>interactive</a:t>
            </a:r>
            <a:r>
              <a:rPr lang="en-GB" dirty="0"/>
              <a:t> use, not production code </a:t>
            </a:r>
          </a:p>
          <a:p>
            <a:pPr marL="971550" lvl="1" indent="-285750"/>
            <a:r>
              <a:rPr lang="en-GB" dirty="0"/>
              <a:t>Closing stdin has side effects!</a:t>
            </a:r>
          </a:p>
        </p:txBody>
      </p:sp>
      <p:sp>
        <p:nvSpPr>
          <p:cNvPr id="4" name="Slide Number Placeholder 3">
            <a:extLst>
              <a:ext uri="{FF2B5EF4-FFF2-40B4-BE49-F238E27FC236}">
                <a16:creationId xmlns:a16="http://schemas.microsoft.com/office/drawing/2014/main" id="{0F13DFAC-3D0C-A50D-D0FF-0E5C6D533E7E}"/>
              </a:ext>
            </a:extLst>
          </p:cNvPr>
          <p:cNvSpPr>
            <a:spLocks noGrp="1"/>
          </p:cNvSpPr>
          <p:nvPr>
            <p:ph type="sldNum" sz="quarter" idx="12"/>
          </p:nvPr>
        </p:nvSpPr>
        <p:spPr/>
        <p:txBody>
          <a:bodyPr/>
          <a:lstStyle/>
          <a:p>
            <a:fld id="{F3469444-D02B-D446-9CF8-19DEDDE073D1}" type="slidenum">
              <a:rPr lang="en-US" smtClean="0"/>
              <a:pPr/>
              <a:t>22</a:t>
            </a:fld>
            <a:endParaRPr lang="en-US" dirty="0"/>
          </a:p>
        </p:txBody>
      </p:sp>
      <p:pic>
        <p:nvPicPr>
          <p:cNvPr id="8" name="Picture 7" descr="A close-up of a sign&#10;&#10;Description automatically generated">
            <a:extLst>
              <a:ext uri="{FF2B5EF4-FFF2-40B4-BE49-F238E27FC236}">
                <a16:creationId xmlns:a16="http://schemas.microsoft.com/office/drawing/2014/main" id="{6E4FED32-0186-4596-CA18-8972A44ABC3E}"/>
              </a:ext>
            </a:extLst>
          </p:cNvPr>
          <p:cNvPicPr>
            <a:picLocks noChangeAspect="1"/>
          </p:cNvPicPr>
          <p:nvPr/>
        </p:nvPicPr>
        <p:blipFill>
          <a:blip r:embed="rId3"/>
          <a:stretch>
            <a:fillRect/>
          </a:stretch>
        </p:blipFill>
        <p:spPr>
          <a:xfrm>
            <a:off x="8662330" y="165370"/>
            <a:ext cx="3523298" cy="6692629"/>
          </a:xfrm>
          <a:prstGeom prst="rect">
            <a:avLst/>
          </a:prstGeom>
        </p:spPr>
      </p:pic>
      <p:sp>
        <p:nvSpPr>
          <p:cNvPr id="9" name="Rectangle 4">
            <a:extLst>
              <a:ext uri="{FF2B5EF4-FFF2-40B4-BE49-F238E27FC236}">
                <a16:creationId xmlns:a16="http://schemas.microsoft.com/office/drawing/2014/main" id="{EFD3B986-71B1-7168-7231-5029F9B325CA}"/>
              </a:ext>
            </a:extLst>
          </p:cNvPr>
          <p:cNvSpPr txBox="1">
            <a:spLocks noChangeArrowheads="1"/>
          </p:cNvSpPr>
          <p:nvPr/>
        </p:nvSpPr>
        <p:spPr bwMode="auto">
          <a:xfrm>
            <a:off x="1140433" y="4881971"/>
            <a:ext cx="4704108" cy="9787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exit() or Ctrl-Z plus Return to exit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&gt;&gt;&gt; quit</a:t>
            </a:r>
          </a:p>
          <a:p>
            <a:pPr marL="0" indent="0">
              <a:spcBef>
                <a:spcPct val="0"/>
              </a:spcBef>
              <a:buNone/>
            </a:pPr>
            <a:r>
              <a:rPr lang="en-GB" altLang="en-US" sz="1600" dirty="0">
                <a:solidFill>
                  <a:schemeClr val="bg1"/>
                </a:solidFill>
                <a:latin typeface="Consolas" panose="020B0609020204030204" pitchFamily="49" charset="0"/>
                <a:cs typeface="Consolas" panose="020B0609020204030204" pitchFamily="49" charset="0"/>
              </a:rPr>
              <a:t>Use quit() or Ctrl-Z plus Return to exit</a:t>
            </a:r>
          </a:p>
        </p:txBody>
      </p:sp>
    </p:spTree>
    <p:extLst>
      <p:ext uri="{BB962C8B-B14F-4D97-AF65-F5344CB8AC3E}">
        <p14:creationId xmlns:p14="http://schemas.microsoft.com/office/powerpoint/2010/main" val="42285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4D64F-00C8-4D63-E51A-DFB7A3430625}"/>
              </a:ext>
            </a:extLst>
          </p:cNvPr>
          <p:cNvSpPr>
            <a:spLocks noGrp="1"/>
          </p:cNvSpPr>
          <p:nvPr>
            <p:ph type="ctrTitle"/>
          </p:nvPr>
        </p:nvSpPr>
        <p:spPr>
          <a:prstGeom prst="rect">
            <a:avLst/>
          </a:prstGeom>
        </p:spPr>
        <p:txBody>
          <a:bodyPr/>
          <a:lstStyle/>
          <a:p>
            <a:r>
              <a:rPr lang="en-GB" dirty="0"/>
              <a:t>Review Questions</a:t>
            </a:r>
          </a:p>
        </p:txBody>
      </p:sp>
      <p:sp>
        <p:nvSpPr>
          <p:cNvPr id="6" name="Text Placeholder 5">
            <a:extLst>
              <a:ext uri="{FF2B5EF4-FFF2-40B4-BE49-F238E27FC236}">
                <a16:creationId xmlns:a16="http://schemas.microsoft.com/office/drawing/2014/main" id="{9A3EAC25-A4FA-3E86-789C-3F19C3B2315B}"/>
              </a:ext>
            </a:extLst>
          </p:cNvPr>
          <p:cNvSpPr>
            <a:spLocks noGrp="1"/>
          </p:cNvSpPr>
          <p:nvPr>
            <p:ph type="body" sz="quarter" idx="13"/>
          </p:nvPr>
        </p:nvSpPr>
        <p:spPr/>
        <p:txBody>
          <a:bodyPr/>
          <a:lstStyle/>
          <a:p>
            <a:pPr marL="263525" indent="-263525">
              <a:buAutoNum type="arabicPeriod"/>
            </a:pPr>
            <a:r>
              <a:rPr lang="en-GB" b="1" dirty="0"/>
              <a:t>In Python, what does an </a:t>
            </a:r>
            <a:r>
              <a:rPr lang="en-GB" b="1" dirty="0" err="1"/>
              <a:t>elif</a:t>
            </a:r>
            <a:r>
              <a:rPr lang="en-GB" b="1" dirty="0"/>
              <a:t> clause allow you to do?</a:t>
            </a:r>
          </a:p>
          <a:p>
            <a:pPr marL="538163" indent="-274638">
              <a:buFont typeface="+mj-lt"/>
              <a:buAutoNum type="alphaLcPeriod"/>
            </a:pPr>
            <a:r>
              <a:rPr lang="en-GB" dirty="0"/>
              <a:t>Repeat a loop under condition</a:t>
            </a:r>
          </a:p>
          <a:p>
            <a:pPr marL="538163" indent="-274638">
              <a:buFont typeface="+mj-lt"/>
              <a:buAutoNum type="alphaLcPeriod"/>
            </a:pPr>
            <a:r>
              <a:rPr lang="en-GB" dirty="0"/>
              <a:t>Handle multiple alternative conditions after an if</a:t>
            </a:r>
          </a:p>
          <a:p>
            <a:pPr marL="538163" indent="-274638">
              <a:buFont typeface="+mj-lt"/>
              <a:buAutoNum type="alphaLcPeriod"/>
            </a:pPr>
            <a:r>
              <a:rPr lang="en-GB" dirty="0"/>
              <a:t>Exit a loop immediately </a:t>
            </a:r>
          </a:p>
          <a:p>
            <a:pPr marL="538163" indent="-274638">
              <a:buFont typeface="+mj-lt"/>
              <a:buAutoNum type="alphaLcPeriod"/>
            </a:pPr>
            <a:r>
              <a:rPr lang="en-GB" dirty="0"/>
              <a:t>Define an error-handling block </a:t>
            </a:r>
          </a:p>
          <a:p>
            <a:pPr marL="263525" indent="-263525">
              <a:buFont typeface="+mj-lt"/>
              <a:buAutoNum type="arabicPeriod" startAt="2"/>
            </a:pPr>
            <a:r>
              <a:rPr lang="en-GB" b="1" dirty="0"/>
              <a:t>Which of the following loops will execute at least once in Python?</a:t>
            </a:r>
          </a:p>
          <a:p>
            <a:pPr marL="538163" indent="-274638">
              <a:buFont typeface="+mj-lt"/>
              <a:buAutoNum type="alphaLcPeriod"/>
            </a:pPr>
            <a:r>
              <a:rPr lang="en-GB" dirty="0"/>
              <a:t>for loop</a:t>
            </a:r>
          </a:p>
          <a:p>
            <a:pPr marL="538163" indent="-274638">
              <a:buFont typeface="+mj-lt"/>
              <a:buAutoNum type="alphaLcPeriod"/>
            </a:pPr>
            <a:r>
              <a:rPr lang="en-GB" dirty="0"/>
              <a:t>while loop</a:t>
            </a:r>
          </a:p>
          <a:p>
            <a:pPr marL="538163" indent="-274638">
              <a:buFont typeface="+mj-lt"/>
              <a:buAutoNum type="alphaLcPeriod"/>
            </a:pPr>
            <a:r>
              <a:rPr lang="en-GB" dirty="0"/>
              <a:t>Both for and while</a:t>
            </a:r>
          </a:p>
          <a:p>
            <a:pPr marL="538163" indent="-274638">
              <a:buFont typeface="+mj-lt"/>
              <a:buAutoNum type="alphaLcPeriod"/>
            </a:pPr>
            <a:r>
              <a:rPr lang="en-GB" dirty="0"/>
              <a:t>Neither – Python has no guaranteed “do-while” loop</a:t>
            </a:r>
          </a:p>
        </p:txBody>
      </p:sp>
      <p:sp>
        <p:nvSpPr>
          <p:cNvPr id="4" name="Slide Number Placeholder 3">
            <a:extLst>
              <a:ext uri="{FF2B5EF4-FFF2-40B4-BE49-F238E27FC236}">
                <a16:creationId xmlns:a16="http://schemas.microsoft.com/office/drawing/2014/main" id="{509DA24A-B334-E6AB-0D72-8E6C2AF2ED05}"/>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24</a:t>
            </a:fld>
            <a:endParaRPr lang="en-US" dirty="0"/>
          </a:p>
        </p:txBody>
      </p:sp>
    </p:spTree>
    <p:extLst>
      <p:ext uri="{BB962C8B-B14F-4D97-AF65-F5344CB8AC3E}">
        <p14:creationId xmlns:p14="http://schemas.microsoft.com/office/powerpoint/2010/main" val="29174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570A-74CA-95B2-FA95-9869F781E2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BDC4B9-32D9-7C9A-51A4-1D671BB98AE4}"/>
              </a:ext>
            </a:extLst>
          </p:cNvPr>
          <p:cNvSpPr>
            <a:spLocks noGrp="1"/>
          </p:cNvSpPr>
          <p:nvPr>
            <p:ph type="ctrTitle"/>
          </p:nvPr>
        </p:nvSpPr>
        <p:spPr/>
        <p:txBody>
          <a:bodyPr/>
          <a:lstStyle/>
          <a:p>
            <a:r>
              <a:rPr lang="en-GB" dirty="0"/>
              <a:t>Review Questions </a:t>
            </a:r>
          </a:p>
        </p:txBody>
      </p:sp>
      <p:sp>
        <p:nvSpPr>
          <p:cNvPr id="6" name="Text Placeholder 5">
            <a:extLst>
              <a:ext uri="{FF2B5EF4-FFF2-40B4-BE49-F238E27FC236}">
                <a16:creationId xmlns:a16="http://schemas.microsoft.com/office/drawing/2014/main" id="{645CF064-E311-738D-AB8D-525E017BB6F7}"/>
              </a:ext>
            </a:extLst>
          </p:cNvPr>
          <p:cNvSpPr>
            <a:spLocks noGrp="1"/>
          </p:cNvSpPr>
          <p:nvPr>
            <p:ph type="body" sz="quarter" idx="13"/>
          </p:nvPr>
        </p:nvSpPr>
        <p:spPr/>
        <p:txBody>
          <a:bodyPr/>
          <a:lstStyle/>
          <a:p>
            <a:pPr marL="263525" indent="-263525">
              <a:buFont typeface="+mj-lt"/>
              <a:buAutoNum type="arabicPeriod" startAt="3"/>
            </a:pPr>
            <a:r>
              <a:rPr lang="en-GB" b="1" dirty="0"/>
              <a:t>In a for loop, what does Python iterate over?</a:t>
            </a:r>
          </a:p>
          <a:p>
            <a:pPr marL="538163" indent="-274638">
              <a:buFont typeface="+mj-lt"/>
              <a:buAutoNum type="alphaLcPeriod"/>
            </a:pPr>
            <a:r>
              <a:rPr lang="en-GB" dirty="0"/>
              <a:t>A sequence of indices</a:t>
            </a:r>
          </a:p>
          <a:p>
            <a:pPr marL="538163" indent="-274638">
              <a:buFont typeface="+mj-lt"/>
              <a:buAutoNum type="alphaLcPeriod"/>
            </a:pPr>
            <a:r>
              <a:rPr lang="en-GB" dirty="0"/>
              <a:t>A fixed range of numbers</a:t>
            </a:r>
          </a:p>
          <a:p>
            <a:pPr marL="538163" indent="-274638">
              <a:buFont typeface="+mj-lt"/>
              <a:buAutoNum type="alphaLcPeriod"/>
            </a:pPr>
            <a:r>
              <a:rPr lang="en-GB" dirty="0"/>
              <a:t>Each element in the </a:t>
            </a:r>
            <a:r>
              <a:rPr lang="en-GB" dirty="0" err="1"/>
              <a:t>iterable</a:t>
            </a:r>
            <a:r>
              <a:rPr lang="en-GB" dirty="0"/>
              <a:t> object</a:t>
            </a:r>
          </a:p>
          <a:p>
            <a:pPr marL="538163" indent="-274638">
              <a:buFont typeface="+mj-lt"/>
              <a:buAutoNum type="alphaLcPeriod"/>
            </a:pPr>
            <a:r>
              <a:rPr lang="en-GB" dirty="0"/>
              <a:t>Only lists and tuples</a:t>
            </a:r>
          </a:p>
          <a:p>
            <a:pPr marL="263525" indent="-263525">
              <a:buFont typeface="+mj-lt"/>
              <a:buAutoNum type="arabicPeriod" startAt="4"/>
            </a:pPr>
            <a:r>
              <a:rPr lang="en-GB" b="1" dirty="0"/>
              <a:t>What happens when </a:t>
            </a:r>
            <a:r>
              <a:rPr lang="en-GB" b="1" dirty="0" err="1"/>
              <a:t>sys.exit</a:t>
            </a:r>
            <a:r>
              <a:rPr lang="en-GB" b="1" dirty="0"/>
              <a:t>(1) is called?</a:t>
            </a:r>
          </a:p>
          <a:p>
            <a:pPr marL="606425" indent="-342900">
              <a:buFont typeface="+mj-lt"/>
              <a:buAutoNum type="alphaLcPeriod"/>
            </a:pPr>
            <a:r>
              <a:rPr lang="en-GB" dirty="0"/>
              <a:t>The program ends with success</a:t>
            </a:r>
          </a:p>
          <a:p>
            <a:pPr marL="606425" indent="-342900">
              <a:buFont typeface="+mj-lt"/>
              <a:buAutoNum type="alphaLcPeriod"/>
            </a:pPr>
            <a:r>
              <a:rPr lang="en-GB" dirty="0"/>
              <a:t>The program raises </a:t>
            </a:r>
            <a:r>
              <a:rPr lang="en-GB" dirty="0" err="1"/>
              <a:t>SystemExit</a:t>
            </a:r>
            <a:r>
              <a:rPr lang="en-GB" dirty="0"/>
              <a:t>, which can be caught</a:t>
            </a:r>
          </a:p>
          <a:p>
            <a:pPr marL="606425" indent="-342900">
              <a:buFont typeface="+mj-lt"/>
              <a:buAutoNum type="alphaLcPeriod"/>
            </a:pPr>
            <a:r>
              <a:rPr lang="en-GB" dirty="0"/>
              <a:t>The program ignores the call and continues</a:t>
            </a:r>
          </a:p>
          <a:p>
            <a:pPr marL="606425" indent="-342900">
              <a:buFont typeface="+mj-lt"/>
              <a:buAutoNum type="alphaLcPeriod"/>
            </a:pPr>
            <a:r>
              <a:rPr lang="en-GB" dirty="0"/>
              <a:t>The program always crashes</a:t>
            </a:r>
          </a:p>
        </p:txBody>
      </p:sp>
      <p:sp>
        <p:nvSpPr>
          <p:cNvPr id="4" name="Slide Number Placeholder 3">
            <a:extLst>
              <a:ext uri="{FF2B5EF4-FFF2-40B4-BE49-F238E27FC236}">
                <a16:creationId xmlns:a16="http://schemas.microsoft.com/office/drawing/2014/main" id="{BED82164-30A5-453C-3CEE-24D80A899AF1}"/>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25</a:t>
            </a:fld>
            <a:endParaRPr lang="en-US" dirty="0"/>
          </a:p>
        </p:txBody>
      </p:sp>
    </p:spTree>
    <p:extLst>
      <p:ext uri="{BB962C8B-B14F-4D97-AF65-F5344CB8AC3E}">
        <p14:creationId xmlns:p14="http://schemas.microsoft.com/office/powerpoint/2010/main" val="322388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4FFB4-BCA5-18E9-9F68-1408ED834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34928-5BC1-8AE5-4586-E89CFE7979AC}"/>
              </a:ext>
            </a:extLst>
          </p:cNvPr>
          <p:cNvSpPr>
            <a:spLocks noGrp="1"/>
          </p:cNvSpPr>
          <p:nvPr>
            <p:ph type="ctrTitle"/>
          </p:nvPr>
        </p:nvSpPr>
        <p:spPr/>
        <p:txBody>
          <a:bodyPr/>
          <a:lstStyle/>
          <a:p>
            <a:r>
              <a:rPr lang="en-GB" dirty="0"/>
              <a:t>Summary </a:t>
            </a:r>
          </a:p>
        </p:txBody>
      </p:sp>
      <p:sp>
        <p:nvSpPr>
          <p:cNvPr id="3" name="Text Placeholder 2">
            <a:extLst>
              <a:ext uri="{FF2B5EF4-FFF2-40B4-BE49-F238E27FC236}">
                <a16:creationId xmlns:a16="http://schemas.microsoft.com/office/drawing/2014/main" id="{454A328C-3ADF-54A6-C46E-2DA907147B23}"/>
              </a:ext>
            </a:extLst>
          </p:cNvPr>
          <p:cNvSpPr>
            <a:spLocks noGrp="1"/>
          </p:cNvSpPr>
          <p:nvPr>
            <p:ph type="body" sz="quarter" idx="13"/>
          </p:nvPr>
        </p:nvSpPr>
        <p:spPr/>
        <p:txBody>
          <a:bodyPr/>
          <a:lstStyle/>
          <a:p>
            <a:r>
              <a:rPr lang="en-GB" b="1" dirty="0"/>
              <a:t>Python Conditionals &amp; Flow Control</a:t>
            </a:r>
          </a:p>
          <a:p>
            <a:pPr marL="285750" indent="-285750">
              <a:buFont typeface="Arial" panose="020B0604020202020204" pitchFamily="34" charset="0"/>
              <a:buChar char="•"/>
            </a:pPr>
            <a:r>
              <a:rPr lang="en-GB" dirty="0"/>
              <a:t>Python provides the usual Boolean values (True, False) and logical operators (not, and, or).</a:t>
            </a:r>
          </a:p>
          <a:p>
            <a:pPr marL="285750" indent="-285750">
              <a:buFont typeface="Arial" panose="020B0604020202020204" pitchFamily="34" charset="0"/>
              <a:buChar char="•"/>
            </a:pPr>
            <a:r>
              <a:rPr lang="en-GB" dirty="0"/>
              <a:t>Conditions work with many types — be mindful of truthy and </a:t>
            </a:r>
            <a:r>
              <a:rPr lang="en-GB" dirty="0" err="1"/>
              <a:t>falsy</a:t>
            </a:r>
            <a:r>
              <a:rPr lang="en-GB" dirty="0"/>
              <a:t> values (e.g. 0, "", [] evaluate as False).</a:t>
            </a:r>
          </a:p>
          <a:p>
            <a:r>
              <a:rPr lang="en-GB" b="1" dirty="0"/>
              <a:t>Core flow control statements:</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A program can be terminated explicitly with </a:t>
            </a:r>
            <a:r>
              <a:rPr lang="en-GB" dirty="0" err="1"/>
              <a:t>sys.exit</a:t>
            </a:r>
            <a:r>
              <a:rPr lang="en-GB" dirty="0"/>
              <a:t>().</a:t>
            </a:r>
          </a:p>
        </p:txBody>
      </p:sp>
      <p:sp>
        <p:nvSpPr>
          <p:cNvPr id="4" name="Rectangle 4">
            <a:extLst>
              <a:ext uri="{FF2B5EF4-FFF2-40B4-BE49-F238E27FC236}">
                <a16:creationId xmlns:a16="http://schemas.microsoft.com/office/drawing/2014/main" id="{911A0FF5-BBE8-535B-0873-228CB6CDF6EC}"/>
              </a:ext>
            </a:extLst>
          </p:cNvPr>
          <p:cNvSpPr txBox="1">
            <a:spLocks noChangeArrowheads="1"/>
          </p:cNvSpPr>
          <p:nvPr/>
        </p:nvSpPr>
        <p:spPr bwMode="auto">
          <a:xfrm>
            <a:off x="866113" y="3840010"/>
            <a:ext cx="3210587" cy="18651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if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do something</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while condition:</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repeat while true</a:t>
            </a:r>
          </a:p>
          <a:p>
            <a:pPr marL="0" indent="0">
              <a:spcBef>
                <a:spcPct val="0"/>
              </a:spcBef>
              <a:buNone/>
            </a:pPr>
            <a:endParaRPr lang="en-GB" altLang="en-US" sz="1600">
              <a:solidFill>
                <a:schemeClr val="bg1"/>
              </a:solidFill>
              <a:latin typeface="Consolas" panose="020B0609020204030204" pitchFamily="49" charset="0"/>
              <a:cs typeface="Consolas" panose="020B0609020204030204" pitchFamily="49" charset="0"/>
            </a:endParaRP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for target in iterable:</a:t>
            </a:r>
          </a:p>
          <a:p>
            <a:pPr marL="0" indent="0">
              <a:spcBef>
                <a:spcPct val="0"/>
              </a:spcBef>
              <a:buNone/>
            </a:pPr>
            <a:r>
              <a:rPr lang="en-GB" altLang="en-US" sz="1600">
                <a:solidFill>
                  <a:schemeClr val="bg1"/>
                </a:solidFill>
                <a:latin typeface="Consolas" panose="020B0609020204030204" pitchFamily="49" charset="0"/>
                <a:cs typeface="Consolas" panose="020B0609020204030204" pitchFamily="49" charset="0"/>
              </a:rPr>
              <a:t>    # process each item</a:t>
            </a:r>
            <a:endParaRPr lang="en-GB" altLang="en-US" sz="16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709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1FE93-B0C5-C01F-6E88-23067657C390}"/>
              </a:ext>
            </a:extLst>
          </p:cNvPr>
          <p:cNvSpPr>
            <a:spLocks noGrp="1"/>
          </p:cNvSpPr>
          <p:nvPr>
            <p:ph type="ctrTitle"/>
          </p:nvPr>
        </p:nvSpPr>
        <p:spPr/>
        <p:txBody>
          <a:bodyPr/>
          <a:lstStyle/>
          <a:p>
            <a:r>
              <a:rPr lang="en-GB" dirty="0"/>
              <a:t>Python Conditionals – if statement</a:t>
            </a:r>
          </a:p>
        </p:txBody>
      </p:sp>
      <p:sp>
        <p:nvSpPr>
          <p:cNvPr id="4" name="Text Placeholder 3">
            <a:extLst>
              <a:ext uri="{FF2B5EF4-FFF2-40B4-BE49-F238E27FC236}">
                <a16:creationId xmlns:a16="http://schemas.microsoft.com/office/drawing/2014/main" id="{48DF4964-D94B-2D71-950A-57F87FF5C1A4}"/>
              </a:ext>
            </a:extLst>
          </p:cNvPr>
          <p:cNvSpPr>
            <a:spLocks noGrp="1"/>
          </p:cNvSpPr>
          <p:nvPr>
            <p:ph type="body" sz="quarter" idx="14"/>
          </p:nvPr>
        </p:nvSpPr>
        <p:spPr>
          <a:xfrm>
            <a:off x="443921" y="1470990"/>
            <a:ext cx="5135800" cy="4323523"/>
          </a:xfrm>
        </p:spPr>
        <p:txBody>
          <a:bodyPr/>
          <a:lstStyle/>
          <a:p>
            <a:r>
              <a:rPr lang="en-GB" b="1" dirty="0"/>
              <a:t>Conditional membership is by indentation</a:t>
            </a:r>
          </a:p>
          <a:p>
            <a:pPr marL="285750" indent="-285750">
              <a:buFont typeface="Arial" panose="020B0604020202020204" pitchFamily="34" charset="0"/>
              <a:buChar char="•"/>
            </a:pPr>
            <a:r>
              <a:rPr lang="en-GB" dirty="0"/>
              <a:t>Structure and syntax: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Designed for readability</a:t>
            </a:r>
          </a:p>
          <a:p>
            <a:pPr marL="285750" indent="-285750">
              <a:buFont typeface="Arial" panose="020B0604020202020204" pitchFamily="34" charset="0"/>
              <a:buChar char="•"/>
            </a:pPr>
            <a:r>
              <a:rPr lang="en-GB" dirty="0"/>
              <a:t>Boolean operators are overloaded by type</a:t>
            </a:r>
          </a:p>
          <a:p>
            <a:pPr marL="285750" indent="-285750">
              <a:buFont typeface="Arial" panose="020B0604020202020204" pitchFamily="34" charset="0"/>
              <a:buChar char="•"/>
            </a:pPr>
            <a:r>
              <a:rPr lang="en-GB" dirty="0"/>
              <a:t>No need for different text or numeric operators</a:t>
            </a:r>
          </a:p>
          <a:p>
            <a:endParaRPr lang="en-GB" dirty="0"/>
          </a:p>
          <a:p>
            <a:endParaRPr lang="en-GB" dirty="0"/>
          </a:p>
          <a:p>
            <a:endParaRPr lang="en-GB" dirty="0"/>
          </a:p>
          <a:p>
            <a:endParaRPr lang="en-GB" dirty="0"/>
          </a:p>
        </p:txBody>
      </p:sp>
      <p:sp>
        <p:nvSpPr>
          <p:cNvPr id="5" name="Text Placeholder 4">
            <a:extLst>
              <a:ext uri="{FF2B5EF4-FFF2-40B4-BE49-F238E27FC236}">
                <a16:creationId xmlns:a16="http://schemas.microsoft.com/office/drawing/2014/main" id="{7769F25A-7643-EE87-9701-3A38596E22C7}"/>
              </a:ext>
            </a:extLst>
          </p:cNvPr>
          <p:cNvSpPr>
            <a:spLocks noGrp="1"/>
          </p:cNvSpPr>
          <p:nvPr>
            <p:ph type="body" sz="quarter" idx="15"/>
          </p:nvPr>
        </p:nvSpPr>
        <p:spPr>
          <a:xfrm>
            <a:off x="6108121" y="1470990"/>
            <a:ext cx="5135800" cy="4323523"/>
          </a:xfrm>
        </p:spPr>
        <p:txBody>
          <a:bodyPr/>
          <a:lstStyle/>
          <a:p>
            <a:r>
              <a:rPr lang="en-GB" b="1" dirty="0"/>
              <a:t>Simple examples</a:t>
            </a:r>
          </a:p>
        </p:txBody>
      </p:sp>
      <p:sp>
        <p:nvSpPr>
          <p:cNvPr id="6" name="Rectangle 4">
            <a:extLst>
              <a:ext uri="{FF2B5EF4-FFF2-40B4-BE49-F238E27FC236}">
                <a16:creationId xmlns:a16="http://schemas.microsoft.com/office/drawing/2014/main" id="{E8ADC0D2-9E72-A7A0-5BED-C84632D353C3}"/>
              </a:ext>
            </a:extLst>
          </p:cNvPr>
          <p:cNvSpPr txBox="1">
            <a:spLocks noChangeArrowheads="1"/>
          </p:cNvSpPr>
          <p:nvPr/>
        </p:nvSpPr>
        <p:spPr bwMode="auto">
          <a:xfrm>
            <a:off x="815557" y="2302601"/>
            <a:ext cx="2762530"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condition: </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condition:</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statements</a:t>
            </a:r>
          </a:p>
        </p:txBody>
      </p:sp>
      <p:sp>
        <p:nvSpPr>
          <p:cNvPr id="7" name="Rectangle 4">
            <a:extLst>
              <a:ext uri="{FF2B5EF4-FFF2-40B4-BE49-F238E27FC236}">
                <a16:creationId xmlns:a16="http://schemas.microsoft.com/office/drawing/2014/main" id="{17C5C300-1F1C-9B7D-F4D2-B987D6D06BBD}"/>
              </a:ext>
            </a:extLst>
          </p:cNvPr>
          <p:cNvSpPr txBox="1">
            <a:spLocks noChangeArrowheads="1"/>
          </p:cNvSpPr>
          <p:nvPr/>
        </p:nvSpPr>
        <p:spPr bwMode="auto">
          <a:xfrm>
            <a:off x="6227388" y="1925062"/>
            <a:ext cx="3950279" cy="2606867"/>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score = 72</a:t>
            </a:r>
          </a:p>
          <a:p>
            <a:pPr marL="0" indent="0">
              <a:buNone/>
            </a:pPr>
            <a:r>
              <a:rPr lang="en-GB" altLang="en-US" dirty="0">
                <a:solidFill>
                  <a:schemeClr val="bg1"/>
                </a:solidFill>
                <a:latin typeface="Consolas" panose="020B0609020204030204" pitchFamily="49" charset="0"/>
                <a:cs typeface="Consolas" panose="020B0609020204030204" pitchFamily="49" charset="0"/>
              </a:rPr>
              <a:t>if score &lt; 50:</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failed")</a:t>
            </a:r>
          </a:p>
          <a:p>
            <a:pPr marL="0" indent="0">
              <a:buNone/>
            </a:pPr>
            <a:r>
              <a:rPr lang="en-GB" altLang="en-US" dirty="0" err="1">
                <a:solidFill>
                  <a:schemeClr val="bg1"/>
                </a:solidFill>
                <a:latin typeface="Consolas" panose="020B0609020204030204" pitchFamily="49" charset="0"/>
                <a:cs typeface="Consolas" panose="020B0609020204030204" pitchFamily="49" charset="0"/>
              </a:rPr>
              <a:t>elif</a:t>
            </a:r>
            <a:r>
              <a:rPr lang="en-GB" altLang="en-US" dirty="0">
                <a:solidFill>
                  <a:schemeClr val="bg1"/>
                </a:solidFill>
                <a:latin typeface="Consolas" panose="020B0609020204030204" pitchFamily="49" charset="0"/>
                <a:cs typeface="Consolas" panose="020B0609020204030204" pitchFamily="49" charset="0"/>
              </a:rPr>
              <a:t> score &lt;= 69:</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passed")</a:t>
            </a:r>
          </a:p>
          <a:p>
            <a:pPr marL="0" indent="0">
              <a:buNone/>
            </a:pPr>
            <a:r>
              <a:rPr lang="en-GB" altLang="en-US" dirty="0">
                <a:solidFill>
                  <a:schemeClr val="bg1"/>
                </a:solidFill>
                <a:latin typeface="Consolas" panose="020B0609020204030204" pitchFamily="49" charset="0"/>
                <a:cs typeface="Consolas" panose="020B0609020204030204" pitchFamily="49" charset="0"/>
              </a:rPr>
              <a:t>else:</a:t>
            </a:r>
          </a:p>
          <a:p>
            <a:pPr marL="0" indent="0">
              <a:buNone/>
            </a:pPr>
            <a:r>
              <a:rPr lang="en-GB" altLang="en-US" dirty="0">
                <a:solidFill>
                  <a:schemeClr val="bg1"/>
                </a:solidFill>
                <a:latin typeface="Consolas" panose="020B0609020204030204" pitchFamily="49" charset="0"/>
                <a:cs typeface="Consolas" panose="020B0609020204030204" pitchFamily="49" charset="0"/>
              </a:rPr>
              <a:t>	print(“You got an A!")</a:t>
            </a:r>
          </a:p>
        </p:txBody>
      </p:sp>
      <p:sp>
        <p:nvSpPr>
          <p:cNvPr id="8" name="Rectangle 4">
            <a:extLst>
              <a:ext uri="{FF2B5EF4-FFF2-40B4-BE49-F238E27FC236}">
                <a16:creationId xmlns:a16="http://schemas.microsoft.com/office/drawing/2014/main" id="{13BC2A15-73E5-130A-7E87-E5E0A2DE7770}"/>
              </a:ext>
            </a:extLst>
          </p:cNvPr>
          <p:cNvSpPr txBox="1">
            <a:spLocks noChangeArrowheads="1"/>
          </p:cNvSpPr>
          <p:nvPr/>
        </p:nvSpPr>
        <p:spPr bwMode="auto">
          <a:xfrm>
            <a:off x="6227388" y="4756240"/>
            <a:ext cx="3950278" cy="185178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listb</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print("Same!")</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"eggs" in </a:t>
            </a:r>
            <a:r>
              <a:rPr lang="en-GB" altLang="en-US" dirty="0" err="1">
                <a:solidFill>
                  <a:schemeClr val="bg1"/>
                </a:solidFill>
                <a:latin typeface="Consolas" panose="020B0609020204030204" pitchFamily="49" charset="0"/>
                <a:cs typeface="Consolas" panose="020B0609020204030204" pitchFamily="49" charset="0"/>
              </a:rPr>
              <a:t>lista</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 </a:t>
            </a:r>
            <a:r>
              <a:rPr lang="en-GB" altLang="en-US" dirty="0" err="1">
                <a:solidFill>
                  <a:schemeClr val="bg1"/>
                </a:solidFill>
                <a:latin typeface="Consolas" panose="020B0609020204030204" pitchFamily="49" charset="0"/>
                <a:cs typeface="Consolas" panose="020B0609020204030204" pitchFamily="49" charset="0"/>
              </a:rPr>
              <a:t>eggists</a:t>
            </a:r>
            <a:r>
              <a:rPr lang="en-GB"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35342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EE86-97C7-4670-6CA8-F1843EB55C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9A5F6-A75C-9B4A-04CE-21DCE6732135}"/>
              </a:ext>
            </a:extLst>
          </p:cNvPr>
          <p:cNvSpPr>
            <a:spLocks noGrp="1"/>
          </p:cNvSpPr>
          <p:nvPr>
            <p:ph type="ctrTitle"/>
          </p:nvPr>
        </p:nvSpPr>
        <p:spPr/>
        <p:txBody>
          <a:bodyPr/>
          <a:lstStyle/>
          <a:p>
            <a:r>
              <a:rPr lang="en-GB" dirty="0"/>
              <a:t>Python Conditionals – match case</a:t>
            </a:r>
          </a:p>
        </p:txBody>
      </p:sp>
      <p:sp>
        <p:nvSpPr>
          <p:cNvPr id="4" name="Text Placeholder 3">
            <a:extLst>
              <a:ext uri="{FF2B5EF4-FFF2-40B4-BE49-F238E27FC236}">
                <a16:creationId xmlns:a16="http://schemas.microsoft.com/office/drawing/2014/main" id="{D341D9D3-5DA6-2427-0A5A-C357C5D3F810}"/>
              </a:ext>
            </a:extLst>
          </p:cNvPr>
          <p:cNvSpPr>
            <a:spLocks noGrp="1"/>
          </p:cNvSpPr>
          <p:nvPr>
            <p:ph type="body" sz="quarter" idx="14"/>
          </p:nvPr>
        </p:nvSpPr>
        <p:spPr/>
        <p:txBody>
          <a:bodyPr/>
          <a:lstStyle/>
          <a:p>
            <a:r>
              <a:rPr lang="en-GB" b="1" dirty="0"/>
              <a:t>Match Case (introduced in Python 3.10)</a:t>
            </a:r>
          </a:p>
          <a:p>
            <a:pPr marL="285750" indent="-285750">
              <a:buFont typeface="Arial" panose="020B0604020202020204" pitchFamily="34" charset="0"/>
              <a:buChar char="•"/>
            </a:pPr>
            <a:r>
              <a:rPr lang="en-GB" dirty="0"/>
              <a:t>Provides a cleaner alternative to long if/</a:t>
            </a:r>
            <a:r>
              <a:rPr lang="en-GB" dirty="0" err="1"/>
              <a:t>elif</a:t>
            </a:r>
            <a:r>
              <a:rPr lang="en-GB" dirty="0"/>
              <a:t>/else chains</a:t>
            </a:r>
          </a:p>
          <a:p>
            <a:pPr marL="285750" indent="-285750">
              <a:buFont typeface="Arial" panose="020B0604020202020204" pitchFamily="34" charset="0"/>
              <a:buChar char="•"/>
            </a:pPr>
            <a:r>
              <a:rPr lang="en-GB" dirty="0"/>
              <a:t>Easier to read and maintain when there are many conditions</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6" name="Rectangle 4">
            <a:extLst>
              <a:ext uri="{FF2B5EF4-FFF2-40B4-BE49-F238E27FC236}">
                <a16:creationId xmlns:a16="http://schemas.microsoft.com/office/drawing/2014/main" id="{05340874-5404-713D-D07C-09DE3BAE6C96}"/>
              </a:ext>
            </a:extLst>
          </p:cNvPr>
          <p:cNvSpPr txBox="1">
            <a:spLocks noChangeArrowheads="1"/>
          </p:cNvSpPr>
          <p:nvPr/>
        </p:nvSpPr>
        <p:spPr bwMode="auto">
          <a:xfrm>
            <a:off x="830796" y="2904581"/>
            <a:ext cx="4883431" cy="3812326"/>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 = "418"</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b="1" dirty="0">
                <a:solidFill>
                  <a:srgbClr val="FFFF00"/>
                </a:solidFill>
                <a:latin typeface="Consolas" panose="020B0609020204030204" pitchFamily="49" charset="0"/>
                <a:cs typeface="Consolas" panose="020B0609020204030204" pitchFamily="49" charset="0"/>
              </a:rPr>
              <a:t>match</a:t>
            </a: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http_code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"200":</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print("OK")</a:t>
            </a:r>
          </a:p>
          <a:p>
            <a:pPr marL="0" indent="0">
              <a:buNone/>
            </a:pPr>
            <a:r>
              <a:rPr lang="en-GB" altLang="en-US" sz="1600" b="1" dirty="0">
                <a:solidFill>
                  <a:schemeClr val="accent2"/>
                </a:solidFill>
                <a:latin typeface="Consolas" panose="020B0609020204030204" pitchFamily="49" charset="0"/>
                <a:cs typeface="Consolas" panose="020B0609020204030204" pitchFamily="49" charset="0"/>
              </a:rPr>
              <a:t>    case </a:t>
            </a:r>
            <a:r>
              <a:rPr lang="en-GB" altLang="en-US" sz="1600" b="1" dirty="0">
                <a:solidFill>
                  <a:schemeClr val="bg1"/>
                </a:solidFill>
                <a:latin typeface="Consolas" panose="020B0609020204030204" pitchFamily="49" charset="0"/>
                <a:cs typeface="Consolas" panose="020B0609020204030204" pitchFamily="49" charset="0"/>
              </a:rPr>
              <a:t>"404":</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print("Not Found")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"418":</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print("Some other problem")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b="1" dirty="0">
                <a:solidFill>
                  <a:schemeClr val="accent2"/>
                </a:solidFill>
                <a:latin typeface="Consolas" panose="020B0609020204030204" pitchFamily="49" charset="0"/>
                <a:cs typeface="Consolas" panose="020B0609020204030204" pitchFamily="49" charset="0"/>
              </a:rPr>
              <a:t>case</a:t>
            </a:r>
            <a:r>
              <a:rPr lang="en-GB" altLang="en-US" sz="1600" dirty="0">
                <a:solidFill>
                  <a:schemeClr val="bg1"/>
                </a:solidFill>
                <a:latin typeface="Consolas" panose="020B0609020204030204" pitchFamily="49" charset="0"/>
                <a:cs typeface="Consolas" panose="020B0609020204030204" pitchFamily="49" charset="0"/>
              </a:rPr>
              <a:t> _:</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print("Code not found")</a:t>
            </a:r>
          </a:p>
        </p:txBody>
      </p:sp>
    </p:spTree>
    <p:extLst>
      <p:ext uri="{BB962C8B-B14F-4D97-AF65-F5344CB8AC3E}">
        <p14:creationId xmlns:p14="http://schemas.microsoft.com/office/powerpoint/2010/main" val="272054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C9678-E509-7826-67FD-4F0B502C92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D62AFC-FB39-DE48-944F-00B9C1D4BFA6}"/>
              </a:ext>
            </a:extLst>
          </p:cNvPr>
          <p:cNvSpPr>
            <a:spLocks noGrp="1"/>
          </p:cNvSpPr>
          <p:nvPr>
            <p:ph type="ctrTitle"/>
          </p:nvPr>
        </p:nvSpPr>
        <p:spPr/>
        <p:txBody>
          <a:bodyPr/>
          <a:lstStyle/>
          <a:p>
            <a:r>
              <a:rPr lang="en-GB" dirty="0"/>
              <a:t>Python Conditionals – testing the platform</a:t>
            </a:r>
          </a:p>
        </p:txBody>
      </p:sp>
      <p:sp>
        <p:nvSpPr>
          <p:cNvPr id="4" name="Text Placeholder 3">
            <a:extLst>
              <a:ext uri="{FF2B5EF4-FFF2-40B4-BE49-F238E27FC236}">
                <a16:creationId xmlns:a16="http://schemas.microsoft.com/office/drawing/2014/main" id="{A5440292-5C4D-76B3-56B2-978A0CB42FC3}"/>
              </a:ext>
            </a:extLst>
          </p:cNvPr>
          <p:cNvSpPr>
            <a:spLocks noGrp="1"/>
          </p:cNvSpPr>
          <p:nvPr>
            <p:ph type="body" sz="quarter" idx="14"/>
          </p:nvPr>
        </p:nvSpPr>
        <p:spPr>
          <a:xfrm>
            <a:off x="443920" y="1470990"/>
            <a:ext cx="5332039" cy="4323523"/>
          </a:xfrm>
        </p:spPr>
        <p:txBody>
          <a:bodyPr/>
          <a:lstStyle/>
          <a:p>
            <a:r>
              <a:rPr lang="en-GB" b="1" dirty="0"/>
              <a:t>Conditionals - Testing Platform</a:t>
            </a:r>
          </a:p>
          <a:p>
            <a:pPr marL="285750" indent="-285750">
              <a:buFont typeface="Arial" panose="020B0604020202020204" pitchFamily="34" charset="0"/>
              <a:buChar char="•"/>
            </a:pPr>
            <a:r>
              <a:rPr lang="en-GB" dirty="0"/>
              <a:t>Test for system and platform information</a:t>
            </a:r>
          </a:p>
          <a:p>
            <a:pPr marL="285750" indent="-285750">
              <a:buFont typeface="Arial" panose="020B0604020202020204" pitchFamily="34" charset="0"/>
              <a:buChar char="•"/>
            </a:pPr>
            <a:r>
              <a:rPr lang="en-GB" dirty="0"/>
              <a:t>Common when scripts need to adapt to the system they run on</a:t>
            </a:r>
          </a:p>
          <a:p>
            <a:pPr marL="285750" indent="-285750">
              <a:buFont typeface="Arial" panose="020B0604020202020204" pitchFamily="34" charset="0"/>
              <a:buChar char="•"/>
            </a:pPr>
            <a:r>
              <a:rPr lang="en-GB" dirty="0"/>
              <a:t>Useful for setting file paths and environment variables</a:t>
            </a:r>
          </a:p>
          <a:p>
            <a:pPr marL="285750" indent="-285750">
              <a:buFont typeface="Arial" panose="020B0604020202020204" pitchFamily="34" charset="0"/>
              <a:buChar char="•"/>
            </a:pPr>
            <a:r>
              <a:rPr lang="en-GB" dirty="0"/>
              <a:t>Standard library modules: </a:t>
            </a:r>
            <a:r>
              <a:rPr lang="en-GB" b="1" dirty="0"/>
              <a:t>sys</a:t>
            </a:r>
            <a:r>
              <a:rPr lang="en-GB" dirty="0"/>
              <a:t> and </a:t>
            </a:r>
            <a:r>
              <a:rPr lang="en-GB" b="1" dirty="0"/>
              <a:t>platform</a:t>
            </a:r>
          </a:p>
        </p:txBody>
      </p:sp>
      <p:sp>
        <p:nvSpPr>
          <p:cNvPr id="5" name="Text Placeholder 4">
            <a:extLst>
              <a:ext uri="{FF2B5EF4-FFF2-40B4-BE49-F238E27FC236}">
                <a16:creationId xmlns:a16="http://schemas.microsoft.com/office/drawing/2014/main" id="{A5FFF084-0E1A-7FFA-C006-C0E75C803D0D}"/>
              </a:ext>
            </a:extLst>
          </p:cNvPr>
          <p:cNvSpPr>
            <a:spLocks noGrp="1"/>
          </p:cNvSpPr>
          <p:nvPr>
            <p:ph type="body" sz="quarter" idx="15"/>
          </p:nvPr>
        </p:nvSpPr>
        <p:spPr>
          <a:xfrm>
            <a:off x="6108121" y="1874520"/>
            <a:ext cx="5135800" cy="3919993"/>
          </a:xfrm>
        </p:spPr>
        <p:txBody>
          <a:bodyPr/>
          <a:lstStyle/>
          <a:p>
            <a:pPr marL="285750" indent="-285750">
              <a:buFont typeface="Arial" panose="020B0604020202020204" pitchFamily="34" charset="0"/>
              <a:buChar char="•"/>
            </a:pPr>
            <a:r>
              <a:rPr lang="en-GB" dirty="0"/>
              <a:t>Platform module also provides other information.</a:t>
            </a:r>
          </a:p>
        </p:txBody>
      </p:sp>
      <p:sp>
        <p:nvSpPr>
          <p:cNvPr id="6" name="Rectangle 4">
            <a:extLst>
              <a:ext uri="{FF2B5EF4-FFF2-40B4-BE49-F238E27FC236}">
                <a16:creationId xmlns:a16="http://schemas.microsoft.com/office/drawing/2014/main" id="{C7B53B27-B70B-6207-FC8B-81DFA915DD73}"/>
              </a:ext>
            </a:extLst>
          </p:cNvPr>
          <p:cNvSpPr txBox="1">
            <a:spLocks noChangeArrowheads="1"/>
          </p:cNvSpPr>
          <p:nvPr/>
        </p:nvSpPr>
        <p:spPr bwMode="auto">
          <a:xfrm>
            <a:off x="793468" y="4064807"/>
            <a:ext cx="4367665"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a:t>
            </a:r>
            <a:r>
              <a:rPr lang="en-GB" altLang="en-US" sz="1600" dirty="0" err="1">
                <a:solidFill>
                  <a:schemeClr val="bg1"/>
                </a:solidFill>
                <a:latin typeface="Consolas" panose="020B0609020204030204" pitchFamily="49" charset="0"/>
                <a:cs typeface="Consolas" panose="020B0609020204030204" pitchFamily="49" charset="0"/>
              </a:rPr>
              <a:t>os</a:t>
            </a: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import sys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sys.platform</a:t>
            </a:r>
            <a:r>
              <a:rPr lang="en-GB" altLang="en-US" sz="1600" dirty="0">
                <a:solidFill>
                  <a:schemeClr val="bg1"/>
                </a:solidFill>
                <a:latin typeface="Consolas" panose="020B0609020204030204" pitchFamily="49" charset="0"/>
                <a:cs typeface="Consolas" panose="020B0609020204030204" pitchFamily="49" charset="0"/>
              </a:rPr>
              <a:t> == "win32":</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["HOMEPATH"]</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a:t>
            </a:r>
            <a:r>
              <a:rPr lang="en-GB" altLang="en-US" sz="1600" dirty="0" err="1">
                <a:solidFill>
                  <a:schemeClr val="bg1"/>
                </a:solidFill>
                <a:latin typeface="Consolas" panose="020B0609020204030204" pitchFamily="49" charset="0"/>
                <a:cs typeface="Consolas" panose="020B0609020204030204" pitchFamily="49" charset="0"/>
              </a:rPr>
              <a:t>home_dir</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os.environ</a:t>
            </a:r>
            <a:r>
              <a:rPr lang="en-GB" altLang="en-US" sz="1600" dirty="0">
                <a:solidFill>
                  <a:schemeClr val="bg1"/>
                </a:solidFill>
                <a:latin typeface="Consolas" panose="020B0609020204030204" pitchFamily="49" charset="0"/>
                <a:cs typeface="Consolas" panose="020B0609020204030204" pitchFamily="49" charset="0"/>
              </a:rPr>
              <a:t>["HOME"]</a:t>
            </a:r>
          </a:p>
        </p:txBody>
      </p:sp>
      <p:sp>
        <p:nvSpPr>
          <p:cNvPr id="7" name="Rectangle 4">
            <a:extLst>
              <a:ext uri="{FF2B5EF4-FFF2-40B4-BE49-F238E27FC236}">
                <a16:creationId xmlns:a16="http://schemas.microsoft.com/office/drawing/2014/main" id="{D62AF64B-3C89-CEF2-C636-BA2B3DCADBEE}"/>
              </a:ext>
            </a:extLst>
          </p:cNvPr>
          <p:cNvSpPr txBox="1">
            <a:spLocks noChangeArrowheads="1"/>
          </p:cNvSpPr>
          <p:nvPr/>
        </p:nvSpPr>
        <p:spPr bwMode="auto">
          <a:xfrm>
            <a:off x="6262732" y="2283202"/>
            <a:ext cx="5586368" cy="2063129"/>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import platform</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dirty="0" err="1">
                <a:solidFill>
                  <a:schemeClr val="bg1"/>
                </a:solidFill>
                <a:latin typeface="Consolas" panose="020B0609020204030204" pitchFamily="49" charset="0"/>
                <a:cs typeface="Consolas" panose="020B0609020204030204" pitchFamily="49" charset="0"/>
              </a:rPr>
              <a:t>platform.system</a:t>
            </a:r>
            <a:r>
              <a:rPr lang="en-GB" altLang="en-US" sz="1600" dirty="0">
                <a:solidFill>
                  <a:schemeClr val="bg1"/>
                </a:solidFill>
                <a:latin typeface="Consolas" panose="020B0609020204030204" pitchFamily="49" charset="0"/>
                <a:cs typeface="Consolas" panose="020B0609020204030204" pitchFamily="49" charset="0"/>
              </a:rPr>
              <a:t>() == "Windows":</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print("Machine =", </a:t>
            </a:r>
            <a:r>
              <a:rPr lang="en-GB" altLang="en-US" sz="1600" dirty="0" err="1">
                <a:solidFill>
                  <a:schemeClr val="bg1"/>
                </a:solidFill>
                <a:latin typeface="Consolas" panose="020B0609020204030204" pitchFamily="49" charset="0"/>
                <a:cs typeface="Consolas" panose="020B0609020204030204" pitchFamily="49" charset="0"/>
              </a:rPr>
              <a:t>platform.machine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print("Hostname =", </a:t>
            </a:r>
            <a:r>
              <a:rPr lang="en-GB" altLang="en-US" sz="1600" dirty="0" err="1">
                <a:solidFill>
                  <a:schemeClr val="bg1"/>
                </a:solidFill>
                <a:latin typeface="Consolas" panose="020B0609020204030204" pitchFamily="49" charset="0"/>
                <a:cs typeface="Consolas" panose="020B0609020204030204" pitchFamily="49" charset="0"/>
              </a:rPr>
              <a:t>platform.node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print("OS =", </a:t>
            </a:r>
            <a:r>
              <a:rPr lang="en-GB" altLang="en-US" sz="1600" dirty="0" err="1">
                <a:solidFill>
                  <a:schemeClr val="bg1"/>
                </a:solidFill>
                <a:latin typeface="Consolas" panose="020B0609020204030204" pitchFamily="49" charset="0"/>
                <a:cs typeface="Consolas" panose="020B0609020204030204" pitchFamily="49" charset="0"/>
              </a:rPr>
              <a:t>platform.platform</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 </a:t>
            </a:r>
            <a:r>
              <a:rPr lang="en-GB" altLang="en-US" sz="1600" dirty="0" err="1">
                <a:solidFill>
                  <a:schemeClr val="bg1"/>
                </a:solidFill>
                <a:latin typeface="Consolas" panose="020B0609020204030204" pitchFamily="49" charset="0"/>
                <a:cs typeface="Consolas" panose="020B0609020204030204" pitchFamily="49" charset="0"/>
              </a:rPr>
              <a:t>platform.python_version</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97A60062-C040-51BD-7579-A6CD3596EE34}"/>
              </a:ext>
            </a:extLst>
          </p:cNvPr>
          <p:cNvSpPr txBox="1"/>
          <p:nvPr/>
        </p:nvSpPr>
        <p:spPr>
          <a:xfrm>
            <a:off x="8287657" y="4346331"/>
            <a:ext cx="3529436" cy="1200329"/>
          </a:xfrm>
          <a:prstGeom prst="rect">
            <a:avLst/>
          </a:prstGeom>
          <a:solidFill>
            <a:schemeClr val="bg1"/>
          </a:solidFill>
          <a:ln>
            <a:solidFill>
              <a:schemeClr val="tx1"/>
            </a:solidFill>
          </a:ln>
        </p:spPr>
        <p:txBody>
          <a:bodyPr wrap="square" rtlCol="0">
            <a:spAutoFit/>
          </a:bodyPr>
          <a:lstStyle/>
          <a:p>
            <a:r>
              <a:rPr lang="en-GB" dirty="0"/>
              <a:t>Machine = AMD64</a:t>
            </a:r>
          </a:p>
          <a:p>
            <a:r>
              <a:rPr lang="en-GB" dirty="0"/>
              <a:t>Hostname = DESKTOP-A600EVV</a:t>
            </a:r>
          </a:p>
          <a:p>
            <a:r>
              <a:rPr lang="en-GB" dirty="0"/>
              <a:t>OS = Windows-10-10.0.1.19045-SP0</a:t>
            </a:r>
          </a:p>
          <a:p>
            <a:r>
              <a:rPr lang="en-GB" dirty="0"/>
              <a:t>Python = ‘3.13.1’</a:t>
            </a:r>
          </a:p>
        </p:txBody>
      </p:sp>
    </p:spTree>
    <p:extLst>
      <p:ext uri="{BB962C8B-B14F-4D97-AF65-F5344CB8AC3E}">
        <p14:creationId xmlns:p14="http://schemas.microsoft.com/office/powerpoint/2010/main" val="371903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6C389-1B65-EA66-C5D9-B4F80F0119CE}"/>
              </a:ext>
            </a:extLst>
          </p:cNvPr>
          <p:cNvSpPr>
            <a:spLocks noGrp="1"/>
          </p:cNvSpPr>
          <p:nvPr>
            <p:ph type="ctrTitle"/>
          </p:nvPr>
        </p:nvSpPr>
        <p:spPr/>
        <p:txBody>
          <a:bodyPr/>
          <a:lstStyle/>
          <a:p>
            <a:r>
              <a:rPr lang="en-GB" dirty="0"/>
              <a:t>Python Conditionals - Indentation</a:t>
            </a:r>
          </a:p>
        </p:txBody>
      </p:sp>
      <p:sp>
        <p:nvSpPr>
          <p:cNvPr id="8" name="Text Placeholder 7">
            <a:extLst>
              <a:ext uri="{FF2B5EF4-FFF2-40B4-BE49-F238E27FC236}">
                <a16:creationId xmlns:a16="http://schemas.microsoft.com/office/drawing/2014/main" id="{FD73BA48-3B08-758E-F70C-D8E8F85E954D}"/>
              </a:ext>
            </a:extLst>
          </p:cNvPr>
          <p:cNvSpPr>
            <a:spLocks noGrp="1"/>
          </p:cNvSpPr>
          <p:nvPr>
            <p:ph type="body" sz="quarter" idx="14"/>
          </p:nvPr>
        </p:nvSpPr>
        <p:spPr>
          <a:xfrm>
            <a:off x="698499" y="2176042"/>
            <a:ext cx="3238501" cy="3069060"/>
          </a:xfrm>
        </p:spPr>
        <p:txBody>
          <a:bodyPr/>
          <a:lstStyle/>
          <a:p>
            <a:r>
              <a:rPr lang="en-GB" b="1" dirty="0"/>
              <a:t>Python? </a:t>
            </a:r>
          </a:p>
          <a:p>
            <a:r>
              <a:rPr lang="en-GB" dirty="0"/>
              <a:t>That is for children. A Klingon Warrior uses only machine code, keyed in on the front panel switches in raw binary. </a:t>
            </a:r>
          </a:p>
          <a:p>
            <a:r>
              <a:rPr lang="en-GB" b="1" dirty="0"/>
              <a:t>Klingon Programmer</a:t>
            </a:r>
          </a:p>
        </p:txBody>
      </p:sp>
      <p:sp>
        <p:nvSpPr>
          <p:cNvPr id="9" name="Text Placeholder 8">
            <a:extLst>
              <a:ext uri="{FF2B5EF4-FFF2-40B4-BE49-F238E27FC236}">
                <a16:creationId xmlns:a16="http://schemas.microsoft.com/office/drawing/2014/main" id="{EC442144-6CB5-A43F-38E3-5E466ECE0862}"/>
              </a:ext>
            </a:extLst>
          </p:cNvPr>
          <p:cNvSpPr>
            <a:spLocks noGrp="1"/>
          </p:cNvSpPr>
          <p:nvPr>
            <p:ph type="body" sz="quarter" idx="15"/>
          </p:nvPr>
        </p:nvSpPr>
        <p:spPr>
          <a:xfrm>
            <a:off x="4013202" y="2176042"/>
            <a:ext cx="3934457" cy="3069060"/>
          </a:xfrm>
        </p:spPr>
        <p:txBody>
          <a:bodyPr/>
          <a:lstStyle/>
          <a:p>
            <a:r>
              <a:rPr lang="en-GB" b="1" dirty="0"/>
              <a:t>The Future</a:t>
            </a:r>
          </a:p>
          <a:p>
            <a:r>
              <a:rPr lang="en-GB" dirty="0"/>
              <a:t>“We will perhaps eventually be writing only small modules which are identified by name as they are used to build larger ones, so that devices like indentation, rather than delimiters, might become feasible for expressing local structure in the source language.“</a:t>
            </a:r>
          </a:p>
          <a:p>
            <a:r>
              <a:rPr lang="en-GB" b="1" dirty="0"/>
              <a:t>Donald Knuth 1974</a:t>
            </a:r>
          </a:p>
          <a:p>
            <a:endParaRPr lang="en-GB" dirty="0"/>
          </a:p>
        </p:txBody>
      </p:sp>
      <p:sp>
        <p:nvSpPr>
          <p:cNvPr id="11" name="Text Placeholder 10">
            <a:extLst>
              <a:ext uri="{FF2B5EF4-FFF2-40B4-BE49-F238E27FC236}">
                <a16:creationId xmlns:a16="http://schemas.microsoft.com/office/drawing/2014/main" id="{80A2D932-E87E-D36D-43B7-1E1AA59797EE}"/>
              </a:ext>
            </a:extLst>
          </p:cNvPr>
          <p:cNvSpPr>
            <a:spLocks noGrp="1"/>
          </p:cNvSpPr>
          <p:nvPr>
            <p:ph type="body" sz="quarter" idx="17"/>
          </p:nvPr>
        </p:nvSpPr>
        <p:spPr>
          <a:xfrm>
            <a:off x="8178799" y="2176042"/>
            <a:ext cx="3449321" cy="3069060"/>
          </a:xfrm>
        </p:spPr>
        <p:txBody>
          <a:bodyPr/>
          <a:lstStyle/>
          <a:p>
            <a:r>
              <a:rPr lang="en-GB" b="1" dirty="0"/>
              <a:t>The Guidelines</a:t>
            </a:r>
            <a:r>
              <a:rPr lang="en-GB" dirty="0"/>
              <a:t>:</a:t>
            </a:r>
          </a:p>
          <a:p>
            <a:r>
              <a:rPr lang="en-GB" dirty="0"/>
              <a:t>Spaces are the preferred indentation method.</a:t>
            </a:r>
          </a:p>
          <a:p>
            <a:r>
              <a:rPr lang="en-GB" dirty="0"/>
              <a:t>Use </a:t>
            </a:r>
            <a:r>
              <a:rPr lang="en-GB" b="1" dirty="0"/>
              <a:t>4 spaces </a:t>
            </a:r>
            <a:r>
              <a:rPr lang="en-GB" dirty="0"/>
              <a:t>per indentation level.</a:t>
            </a:r>
          </a:p>
          <a:p>
            <a:r>
              <a:rPr lang="en-GB" dirty="0"/>
              <a:t>Python does not allow mixing tabs and spaces.</a:t>
            </a:r>
          </a:p>
          <a:p>
            <a:r>
              <a:rPr lang="en-GB" b="1" dirty="0"/>
              <a:t>PEP 8</a:t>
            </a:r>
          </a:p>
        </p:txBody>
      </p:sp>
      <p:sp>
        <p:nvSpPr>
          <p:cNvPr id="5" name="Slide Number Placeholder 4">
            <a:extLst>
              <a:ext uri="{FF2B5EF4-FFF2-40B4-BE49-F238E27FC236}">
                <a16:creationId xmlns:a16="http://schemas.microsoft.com/office/drawing/2014/main" id="{5A19A7F6-0882-390B-ECEA-46B79B359F2B}"/>
              </a:ext>
            </a:extLst>
          </p:cNvPr>
          <p:cNvSpPr>
            <a:spLocks noGrp="1"/>
          </p:cNvSpPr>
          <p:nvPr>
            <p:ph type="sldNum" sz="quarter" idx="12"/>
          </p:nvPr>
        </p:nvSpPr>
        <p:spPr/>
        <p:txBody>
          <a:bodyPr/>
          <a:lstStyle/>
          <a:p>
            <a:fld id="{F3469444-D02B-D446-9CF8-19DEDDE073D1}" type="slidenum">
              <a:rPr lang="en-US" smtClean="0"/>
              <a:pPr/>
              <a:t>6</a:t>
            </a:fld>
            <a:endParaRPr lang="en-US" dirty="0"/>
          </a:p>
        </p:txBody>
      </p:sp>
      <p:pic>
        <p:nvPicPr>
          <p:cNvPr id="15" name="Picture 14" descr="A hand holding a card&#10;&#10;Description automatically generated">
            <a:extLst>
              <a:ext uri="{FF2B5EF4-FFF2-40B4-BE49-F238E27FC236}">
                <a16:creationId xmlns:a16="http://schemas.microsoft.com/office/drawing/2014/main" id="{6A7DA7DE-06C3-741F-CF72-45F8FF5CB93A}"/>
              </a:ext>
            </a:extLst>
          </p:cNvPr>
          <p:cNvPicPr>
            <a:picLocks noChangeAspect="1"/>
          </p:cNvPicPr>
          <p:nvPr/>
        </p:nvPicPr>
        <p:blipFill>
          <a:blip r:embed="rId3"/>
          <a:stretch>
            <a:fillRect/>
          </a:stretch>
        </p:blipFill>
        <p:spPr>
          <a:xfrm>
            <a:off x="10345677" y="4031863"/>
            <a:ext cx="1316796" cy="2828671"/>
          </a:xfrm>
          <a:prstGeom prst="rect">
            <a:avLst/>
          </a:prstGeom>
        </p:spPr>
      </p:pic>
    </p:spTree>
    <p:extLst>
      <p:ext uri="{BB962C8B-B14F-4D97-AF65-F5344CB8AC3E}">
        <p14:creationId xmlns:p14="http://schemas.microsoft.com/office/powerpoint/2010/main" val="34930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3F36-B8E9-80F7-E4F5-18471B8EEF86}"/>
              </a:ext>
            </a:extLst>
          </p:cNvPr>
          <p:cNvSpPr>
            <a:spLocks noGrp="1"/>
          </p:cNvSpPr>
          <p:nvPr>
            <p:ph type="ctrTitle"/>
          </p:nvPr>
        </p:nvSpPr>
        <p:spPr/>
        <p:txBody>
          <a:bodyPr/>
          <a:lstStyle/>
          <a:p>
            <a:r>
              <a:rPr lang="en-GB" dirty="0"/>
              <a:t>Python Conditionals – what is Truth?</a:t>
            </a:r>
          </a:p>
        </p:txBody>
      </p:sp>
      <p:sp>
        <p:nvSpPr>
          <p:cNvPr id="10" name="Text Placeholder 9">
            <a:extLst>
              <a:ext uri="{FF2B5EF4-FFF2-40B4-BE49-F238E27FC236}">
                <a16:creationId xmlns:a16="http://schemas.microsoft.com/office/drawing/2014/main" id="{1F7D86F4-2BA9-9046-E831-957E46BD033C}"/>
              </a:ext>
            </a:extLst>
          </p:cNvPr>
          <p:cNvSpPr>
            <a:spLocks noGrp="1"/>
          </p:cNvSpPr>
          <p:nvPr>
            <p:ph type="body" sz="quarter" idx="14"/>
          </p:nvPr>
        </p:nvSpPr>
        <p:spPr/>
        <p:txBody>
          <a:bodyPr/>
          <a:lstStyle/>
          <a:p>
            <a:r>
              <a:rPr lang="en-GB" b="1" dirty="0"/>
              <a:t>Booleans, Equality, Identity and Membership</a:t>
            </a:r>
          </a:p>
          <a:p>
            <a:pPr marL="285750" indent="-285750">
              <a:buFont typeface="Arial" panose="020B0604020202020204" pitchFamily="34" charset="0"/>
              <a:buChar char="•"/>
            </a:pPr>
            <a:r>
              <a:rPr lang="en-GB" dirty="0"/>
              <a:t>bool(x) converts any object to a Boolean using Python’s Truth rules</a:t>
            </a:r>
          </a:p>
          <a:p>
            <a:pPr marL="971550" lvl="1" indent="-285750"/>
            <a:r>
              <a:rPr lang="en-GB" b="1" dirty="0"/>
              <a:t>False</a:t>
            </a:r>
            <a:r>
              <a:rPr lang="en-GB" dirty="0"/>
              <a:t> : None, False, 0, empty string/tuple/list/dictionary/set</a:t>
            </a:r>
          </a:p>
          <a:p>
            <a:pPr marL="971550" lvl="1" indent="-285750"/>
            <a:r>
              <a:rPr lang="en-GB" b="1" dirty="0"/>
              <a:t>True</a:t>
            </a:r>
            <a:r>
              <a:rPr lang="en-GB" dirty="0"/>
              <a:t> : everything else and non-empty objects</a:t>
            </a:r>
          </a:p>
          <a:p>
            <a:pPr marL="971550" lvl="1" indent="-285750"/>
            <a:r>
              <a:rPr lang="en-GB" b="1" dirty="0"/>
              <a:t>True</a:t>
            </a:r>
            <a:r>
              <a:rPr lang="en-GB" dirty="0"/>
              <a:t> and </a:t>
            </a:r>
            <a:r>
              <a:rPr lang="en-GB" b="1" dirty="0"/>
              <a:t>False</a:t>
            </a:r>
            <a:r>
              <a:rPr lang="en-GB" dirty="0"/>
              <a:t> are built-in Boolean constants</a:t>
            </a:r>
          </a:p>
          <a:p>
            <a:pPr marL="285750" indent="-285750">
              <a:buFont typeface="Arial" panose="020B0604020202020204" pitchFamily="34" charset="0"/>
              <a:buChar char="•"/>
            </a:pPr>
            <a:r>
              <a:rPr lang="en-GB" dirty="0"/>
              <a:t>Use </a:t>
            </a:r>
            <a:r>
              <a:rPr lang="en-GB" b="1" dirty="0"/>
              <a:t>==</a:t>
            </a:r>
            <a:r>
              <a:rPr lang="en-GB" dirty="0"/>
              <a:t> for value equality (override via __</a:t>
            </a:r>
            <a:r>
              <a:rPr lang="en-GB" dirty="0" err="1"/>
              <a:t>eq</a:t>
            </a:r>
            <a:r>
              <a:rPr lang="en-GB" dirty="0"/>
              <a:t>__ in classes)</a:t>
            </a:r>
          </a:p>
          <a:p>
            <a:pPr marL="285750" indent="-285750">
              <a:buFont typeface="Arial" panose="020B0604020202020204" pitchFamily="34" charset="0"/>
              <a:buChar char="•"/>
            </a:pPr>
            <a:r>
              <a:rPr lang="en-GB" dirty="0"/>
              <a:t>Use </a:t>
            </a:r>
            <a:r>
              <a:rPr lang="en-GB" b="1" dirty="0"/>
              <a:t>is</a:t>
            </a:r>
            <a:r>
              <a:rPr lang="en-GB" dirty="0"/>
              <a:t> for object identity (same object in memory)</a:t>
            </a:r>
          </a:p>
          <a:p>
            <a:pPr marL="285750" indent="-285750">
              <a:buFont typeface="Arial" panose="020B0604020202020204" pitchFamily="34" charset="0"/>
              <a:buChar char="•"/>
            </a:pPr>
            <a:r>
              <a:rPr lang="en-GB" dirty="0"/>
              <a:t>Use </a:t>
            </a:r>
            <a:r>
              <a:rPr lang="en-GB" b="1" dirty="0"/>
              <a:t>in/not in </a:t>
            </a:r>
            <a:r>
              <a:rPr lang="en-GB" dirty="0"/>
              <a:t>for membership</a:t>
            </a:r>
          </a:p>
          <a:p>
            <a:pPr marL="971550" lvl="1" indent="-285750"/>
            <a:r>
              <a:rPr lang="en-GB" dirty="0"/>
              <a:t>Works on strings, sequences, and sets</a:t>
            </a:r>
          </a:p>
          <a:p>
            <a:pPr marL="971550" lvl="1" indent="-285750"/>
            <a:r>
              <a:rPr lang="en-GB" dirty="0"/>
              <a:t>Works on dictionary keys (not values)</a:t>
            </a:r>
          </a:p>
          <a:p>
            <a:endParaRPr lang="en-GB" dirty="0"/>
          </a:p>
        </p:txBody>
      </p:sp>
      <p:sp>
        <p:nvSpPr>
          <p:cNvPr id="9" name="Slide Number Placeholder 8">
            <a:extLst>
              <a:ext uri="{FF2B5EF4-FFF2-40B4-BE49-F238E27FC236}">
                <a16:creationId xmlns:a16="http://schemas.microsoft.com/office/drawing/2014/main" id="{6E28639C-E0F6-99C4-4BB0-13F6AA319BF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11" name="Rectangle 4">
            <a:extLst>
              <a:ext uri="{FF2B5EF4-FFF2-40B4-BE49-F238E27FC236}">
                <a16:creationId xmlns:a16="http://schemas.microsoft.com/office/drawing/2014/main" id="{BA58B8EC-1B24-BC65-F7F3-C81DED54DCD8}"/>
              </a:ext>
            </a:extLst>
          </p:cNvPr>
          <p:cNvSpPr txBox="1">
            <a:spLocks noChangeArrowheads="1"/>
          </p:cNvSpPr>
          <p:nvPr/>
        </p:nvSpPr>
        <p:spPr bwMode="auto">
          <a:xfrm>
            <a:off x="831568" y="5287707"/>
            <a:ext cx="4738652" cy="1013611"/>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lang = ["Perl", "Python", "PHP", "Ruby"]</a:t>
            </a:r>
          </a:p>
          <a:p>
            <a:pPr marL="0" indent="0">
              <a:buNone/>
            </a:pPr>
            <a:r>
              <a:rPr lang="en-GB" altLang="en-US" sz="1600" dirty="0">
                <a:solidFill>
                  <a:schemeClr val="bg1"/>
                </a:solidFill>
                <a:latin typeface="Consolas" panose="020B0609020204030204" pitchFamily="49" charset="0"/>
                <a:cs typeface="Consolas" panose="020B0609020204030204" pitchFamily="49" charset="0"/>
              </a:rPr>
              <a:t>if "Python" in lang:</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print("Python is there")</a:t>
            </a:r>
          </a:p>
        </p:txBody>
      </p:sp>
    </p:spTree>
    <p:extLst>
      <p:ext uri="{BB962C8B-B14F-4D97-AF65-F5344CB8AC3E}">
        <p14:creationId xmlns:p14="http://schemas.microsoft.com/office/powerpoint/2010/main" val="3094142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74FE-ED6A-6BCA-EF3D-3A932A187A6B}"/>
              </a:ext>
            </a:extLst>
          </p:cNvPr>
          <p:cNvSpPr>
            <a:spLocks noGrp="1"/>
          </p:cNvSpPr>
          <p:nvPr>
            <p:ph type="ctrTitle"/>
          </p:nvPr>
        </p:nvSpPr>
        <p:spPr/>
        <p:txBody>
          <a:bodyPr/>
          <a:lstStyle/>
          <a:p>
            <a:r>
              <a:rPr lang="en-GB" dirty="0"/>
              <a:t>Comparison and Boolean Operators</a:t>
            </a:r>
          </a:p>
        </p:txBody>
      </p:sp>
      <p:sp>
        <p:nvSpPr>
          <p:cNvPr id="3" name="Text Placeholder 2">
            <a:extLst>
              <a:ext uri="{FF2B5EF4-FFF2-40B4-BE49-F238E27FC236}">
                <a16:creationId xmlns:a16="http://schemas.microsoft.com/office/drawing/2014/main" id="{3AA3FBC9-8698-A09B-32B3-4A75CB62197F}"/>
              </a:ext>
            </a:extLst>
          </p:cNvPr>
          <p:cNvSpPr>
            <a:spLocks noGrp="1"/>
          </p:cNvSpPr>
          <p:nvPr>
            <p:ph type="body" sz="quarter" idx="14"/>
          </p:nvPr>
        </p:nvSpPr>
        <p:spPr>
          <a:xfrm>
            <a:off x="443921" y="1359180"/>
            <a:ext cx="7686287" cy="4435334"/>
          </a:xfrm>
        </p:spPr>
        <p:txBody>
          <a:bodyPr/>
          <a:lstStyle/>
          <a:p>
            <a:r>
              <a:rPr lang="en-GB" b="1" dirty="0"/>
              <a:t>Comparison Operators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Boolean Operators</a:t>
            </a:r>
          </a:p>
          <a:p>
            <a:endParaRPr lang="en-GB" b="1" dirty="0"/>
          </a:p>
        </p:txBody>
      </p:sp>
      <p:sp>
        <p:nvSpPr>
          <p:cNvPr id="4" name="Slide Number Placeholder 3">
            <a:extLst>
              <a:ext uri="{FF2B5EF4-FFF2-40B4-BE49-F238E27FC236}">
                <a16:creationId xmlns:a16="http://schemas.microsoft.com/office/drawing/2014/main" id="{2E72F448-0E33-7423-C3AB-F08AEF2E14AA}"/>
              </a:ext>
            </a:extLst>
          </p:cNvPr>
          <p:cNvSpPr>
            <a:spLocks noGrp="1"/>
          </p:cNvSpPr>
          <p:nvPr>
            <p:ph type="sldNum" sz="quarter" idx="12"/>
          </p:nvPr>
        </p:nvSpPr>
        <p:spPr/>
        <p:txBody>
          <a:bodyPr/>
          <a:lstStyle/>
          <a:p>
            <a:fld id="{F3469444-D02B-D446-9CF8-19DEDDE073D1}" type="slidenum">
              <a:rPr lang="en-US" smtClean="0"/>
              <a:pPr/>
              <a:t>8</a:t>
            </a:fld>
            <a:endParaRPr lang="en-US" dirty="0"/>
          </a:p>
        </p:txBody>
      </p:sp>
      <p:graphicFrame>
        <p:nvGraphicFramePr>
          <p:cNvPr id="6" name="Table 5">
            <a:extLst>
              <a:ext uri="{FF2B5EF4-FFF2-40B4-BE49-F238E27FC236}">
                <a16:creationId xmlns:a16="http://schemas.microsoft.com/office/drawing/2014/main" id="{73EFC2F4-3E1E-B616-18D3-A496F528D76E}"/>
              </a:ext>
            </a:extLst>
          </p:cNvPr>
          <p:cNvGraphicFramePr>
            <a:graphicFrameLocks noGrp="1"/>
          </p:cNvGraphicFramePr>
          <p:nvPr>
            <p:extLst>
              <p:ext uri="{D42A27DB-BD31-4B8C-83A1-F6EECF244321}">
                <p14:modId xmlns:p14="http://schemas.microsoft.com/office/powerpoint/2010/main" val="4188454669"/>
              </p:ext>
            </p:extLst>
          </p:nvPr>
        </p:nvGraphicFramePr>
        <p:xfrm>
          <a:off x="1468735" y="1797393"/>
          <a:ext cx="5978545" cy="3072873"/>
        </p:xfrm>
        <a:graphic>
          <a:graphicData uri="http://schemas.openxmlformats.org/drawingml/2006/table">
            <a:tbl>
              <a:tblPr firstRow="1" bandRow="1">
                <a:tableStyleId>{5C22544A-7EE6-4342-B048-85BDC9FD1C3A}</a:tableStyleId>
              </a:tblPr>
              <a:tblGrid>
                <a:gridCol w="1265767">
                  <a:extLst>
                    <a:ext uri="{9D8B030D-6E8A-4147-A177-3AD203B41FA5}">
                      <a16:colId xmlns:a16="http://schemas.microsoft.com/office/drawing/2014/main" val="1551974525"/>
                    </a:ext>
                  </a:extLst>
                </a:gridCol>
                <a:gridCol w="2772218">
                  <a:extLst>
                    <a:ext uri="{9D8B030D-6E8A-4147-A177-3AD203B41FA5}">
                      <a16:colId xmlns:a16="http://schemas.microsoft.com/office/drawing/2014/main" val="587885695"/>
                    </a:ext>
                  </a:extLst>
                </a:gridCol>
                <a:gridCol w="194056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Operator</a:t>
                      </a:r>
                    </a:p>
                  </a:txBody>
                  <a:tcPr marL="73273" marR="73273" marT="36637" marB="36637" anchor="ctr">
                    <a:solidFill>
                      <a:schemeClr val="accent3"/>
                    </a:solidFill>
                  </a:tcPr>
                </a:tc>
                <a:tc>
                  <a:txBody>
                    <a:bodyPr/>
                    <a:lstStyle/>
                    <a:p>
                      <a:pPr algn="ctr"/>
                      <a:r>
                        <a:rPr lang="en-GB" sz="1800" dirty="0">
                          <a:solidFill>
                            <a:schemeClr val="tx2"/>
                          </a:solidFill>
                        </a:rPr>
                        <a:t>Meaning</a:t>
                      </a:r>
                    </a:p>
                  </a:txBody>
                  <a:tcPr marL="73273" marR="73273" marT="36637" marB="36637" anchor="ctr">
                    <a:solidFill>
                      <a:schemeClr val="accent3"/>
                    </a:solidFill>
                  </a:tcPr>
                </a:tc>
                <a:tc>
                  <a:txBody>
                    <a:bodyPr/>
                    <a:lstStyle/>
                    <a:p>
                      <a:pPr algn="ctr"/>
                      <a:r>
                        <a:rPr lang="en-GB" sz="1800" dirty="0">
                          <a:solidFill>
                            <a:schemeClr val="tx2"/>
                          </a:solidFill>
                        </a:rPr>
                        <a:t>Example</a:t>
                      </a:r>
                    </a:p>
                  </a:txBody>
                  <a:tcPr marL="73273" marR="73273" marT="36637" marB="36637" anchor="ctr">
                    <a:solidFill>
                      <a:schemeClr val="accent3"/>
                    </a:solidFill>
                  </a:tcPr>
                </a:tc>
                <a:extLst>
                  <a:ext uri="{0D108BD9-81ED-4DB2-BD59-A6C34878D82A}">
                    <a16:rowId xmlns:a16="http://schemas.microsoft.com/office/drawing/2014/main" val="2345767861"/>
                  </a:ext>
                </a:extLst>
              </a:tr>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less than</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dirty="0"/>
                        <a:t>expr &lt;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&lt;=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less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&lt;=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greater than</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&gt;=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greater than or equal</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&gt;=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Value equality</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760987105"/>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Value inequality</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329854863"/>
                  </a:ext>
                </a:extLst>
              </a:tr>
              <a:tr h="4232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mn-lt"/>
                          <a:cs typeface="Courier New" panose="02070309020205020404" pitchFamily="49" charset="0"/>
                        </a:rPr>
                        <a:t>Is</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Object identity is the same</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is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47526517"/>
                  </a:ext>
                </a:extLst>
              </a:tr>
            </a:tbl>
          </a:graphicData>
        </a:graphic>
      </p:graphicFrame>
      <p:graphicFrame>
        <p:nvGraphicFramePr>
          <p:cNvPr id="7" name="Table 6">
            <a:extLst>
              <a:ext uri="{FF2B5EF4-FFF2-40B4-BE49-F238E27FC236}">
                <a16:creationId xmlns:a16="http://schemas.microsoft.com/office/drawing/2014/main" id="{D7A511FD-0CFF-CD4E-8245-C41814A9AA51}"/>
              </a:ext>
            </a:extLst>
          </p:cNvPr>
          <p:cNvGraphicFramePr>
            <a:graphicFrameLocks noGrp="1"/>
          </p:cNvGraphicFramePr>
          <p:nvPr>
            <p:extLst>
              <p:ext uri="{D42A27DB-BD31-4B8C-83A1-F6EECF244321}">
                <p14:modId xmlns:p14="http://schemas.microsoft.com/office/powerpoint/2010/main" val="4019651027"/>
              </p:ext>
            </p:extLst>
          </p:nvPr>
        </p:nvGraphicFramePr>
        <p:xfrm>
          <a:off x="1468734" y="5399919"/>
          <a:ext cx="5978545" cy="1084638"/>
        </p:xfrm>
        <a:graphic>
          <a:graphicData uri="http://schemas.openxmlformats.org/drawingml/2006/table">
            <a:tbl>
              <a:tblPr firstRow="1" bandRow="1">
                <a:tableStyleId>{5C22544A-7EE6-4342-B048-85BDC9FD1C3A}</a:tableStyleId>
              </a:tblPr>
              <a:tblGrid>
                <a:gridCol w="1279634">
                  <a:extLst>
                    <a:ext uri="{9D8B030D-6E8A-4147-A177-3AD203B41FA5}">
                      <a16:colId xmlns:a16="http://schemas.microsoft.com/office/drawing/2014/main" val="1551974525"/>
                    </a:ext>
                  </a:extLst>
                </a:gridCol>
                <a:gridCol w="2756320">
                  <a:extLst>
                    <a:ext uri="{9D8B030D-6E8A-4147-A177-3AD203B41FA5}">
                      <a16:colId xmlns:a16="http://schemas.microsoft.com/office/drawing/2014/main" val="587885695"/>
                    </a:ext>
                  </a:extLst>
                </a:gridCol>
                <a:gridCol w="1942591">
                  <a:extLst>
                    <a:ext uri="{9D8B030D-6E8A-4147-A177-3AD203B41FA5}">
                      <a16:colId xmlns:a16="http://schemas.microsoft.com/office/drawing/2014/main" val="1738124389"/>
                    </a:ext>
                  </a:extLst>
                </a:gridCol>
              </a:tblGrid>
              <a:tr h="33573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solidFill>
                            <a:schemeClr val="tx1"/>
                          </a:solidFill>
                          <a:latin typeface="Courier New" panose="02070309020205020404" pitchFamily="49" charset="0"/>
                          <a:cs typeface="Courier New" panose="02070309020205020404" pitchFamily="49" charset="0"/>
                        </a:rPr>
                        <a:t>not</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b="0" dirty="0">
                          <a:solidFill>
                            <a:schemeClr val="tx1"/>
                          </a:solidFill>
                        </a:rPr>
                        <a:t>Logical NOT</a:t>
                      </a:r>
                    </a:p>
                  </a:txBody>
                  <a:tcPr marL="73273" marR="73273" marT="36637" marB="36637" anchor="ctr">
                    <a:solidFill>
                      <a:schemeClr val="accent3">
                        <a:lumMod val="40000"/>
                        <a:lumOff val="60000"/>
                      </a:schemeClr>
                    </a:solidFill>
                  </a:tcPr>
                </a:tc>
                <a:tc>
                  <a:txBody>
                    <a:bodyPr/>
                    <a:lstStyle/>
                    <a:p>
                      <a:pPr algn="ctr">
                        <a:spcBef>
                          <a:spcPts val="600"/>
                        </a:spcBef>
                      </a:pPr>
                      <a:r>
                        <a:rPr lang="en-US" altLang="en-US" sz="1800" b="1" dirty="0">
                          <a:solidFill>
                            <a:schemeClr val="tx1"/>
                          </a:solidFill>
                        </a:rPr>
                        <a:t>not</a:t>
                      </a:r>
                      <a:r>
                        <a:rPr lang="en-US" altLang="en-US" sz="1800" dirty="0">
                          <a:solidFill>
                            <a:schemeClr val="tx1"/>
                          </a:solidFill>
                        </a:rPr>
                        <a:t> </a:t>
                      </a:r>
                      <a:r>
                        <a:rPr lang="en-US" altLang="en-US" sz="1800" b="0" dirty="0">
                          <a:solidFill>
                            <a:schemeClr val="tx1"/>
                          </a:solidFill>
                        </a:rPr>
                        <a:t>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and</a:t>
                      </a:r>
                    </a:p>
                  </a:txBody>
                  <a:tcPr marL="73273" marR="73273" marT="36637" marB="36637" anchor="ctr">
                    <a:solidFill>
                      <a:schemeClr val="accent3">
                        <a:lumMod val="20000"/>
                        <a:lumOff val="80000"/>
                      </a:schemeClr>
                    </a:solidFill>
                  </a:tcPr>
                </a:tc>
                <a:tc>
                  <a:txBody>
                    <a:bodyPr/>
                    <a:lstStyle/>
                    <a:p>
                      <a:pPr>
                        <a:spcBef>
                          <a:spcPts val="600"/>
                        </a:spcBef>
                      </a:pPr>
                      <a:r>
                        <a:rPr lang="en-US" altLang="en-US" sz="1800" dirty="0"/>
                        <a:t>Logical AND</a:t>
                      </a:r>
                    </a:p>
                  </a:txBody>
                  <a:tcPr marL="73273" marR="73273" marT="36637" marB="36637"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and</a:t>
                      </a:r>
                      <a:r>
                        <a:rPr lang="en-US" altLang="en-US" sz="1800" dirty="0"/>
                        <a:t> expr</a:t>
                      </a:r>
                    </a:p>
                  </a:txBody>
                  <a:tcPr marL="73273" marR="73273" marT="36637" marB="36637" anchor="ctr">
                    <a:solidFill>
                      <a:schemeClr val="accent3">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Courier New" panose="02070309020205020404" pitchFamily="49" charset="0"/>
                          <a:cs typeface="Courier New" panose="02070309020205020404" pitchFamily="49" charset="0"/>
                        </a:rPr>
                        <a:t>or</a:t>
                      </a:r>
                    </a:p>
                  </a:txBody>
                  <a:tcPr marL="73273" marR="73273" marT="36637" marB="36637" anchor="ctr">
                    <a:solidFill>
                      <a:schemeClr val="accent3">
                        <a:lumMod val="40000"/>
                        <a:lumOff val="60000"/>
                      </a:schemeClr>
                    </a:solidFill>
                  </a:tcPr>
                </a:tc>
                <a:tc>
                  <a:txBody>
                    <a:bodyPr/>
                    <a:lstStyle/>
                    <a:p>
                      <a:pPr>
                        <a:spcBef>
                          <a:spcPts val="600"/>
                        </a:spcBef>
                      </a:pPr>
                      <a:r>
                        <a:rPr lang="en-US" altLang="en-US" sz="1800" dirty="0"/>
                        <a:t>Logical OR</a:t>
                      </a:r>
                    </a:p>
                  </a:txBody>
                  <a:tcPr marL="73273" marR="73273" marT="36637" marB="36637"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altLang="en-US" sz="1800" dirty="0"/>
                        <a:t>expr </a:t>
                      </a:r>
                      <a:r>
                        <a:rPr lang="en-US" altLang="en-US" sz="1800" b="1" dirty="0"/>
                        <a:t>or</a:t>
                      </a:r>
                      <a:r>
                        <a:rPr lang="en-US" altLang="en-US" sz="1800" dirty="0"/>
                        <a:t>  expr</a:t>
                      </a:r>
                    </a:p>
                  </a:txBody>
                  <a:tcPr marL="73273" marR="73273" marT="36637" marB="36637" anchor="ctr">
                    <a:solidFill>
                      <a:schemeClr val="accent3">
                        <a:lumMod val="40000"/>
                        <a:lumOff val="60000"/>
                      </a:schemeClr>
                    </a:solidFill>
                  </a:tcPr>
                </a:tc>
                <a:extLst>
                  <a:ext uri="{0D108BD9-81ED-4DB2-BD59-A6C34878D82A}">
                    <a16:rowId xmlns:a16="http://schemas.microsoft.com/office/drawing/2014/main" val="2222224547"/>
                  </a:ext>
                </a:extLst>
              </a:tr>
            </a:tbl>
          </a:graphicData>
        </a:graphic>
      </p:graphicFrame>
    </p:spTree>
    <p:extLst>
      <p:ext uri="{BB962C8B-B14F-4D97-AF65-F5344CB8AC3E}">
        <p14:creationId xmlns:p14="http://schemas.microsoft.com/office/powerpoint/2010/main" val="150868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6B4D17-C35B-0D4D-1CD0-8B40EDA190A1}"/>
              </a:ext>
            </a:extLst>
          </p:cNvPr>
          <p:cNvSpPr>
            <a:spLocks noGrp="1"/>
          </p:cNvSpPr>
          <p:nvPr>
            <p:ph type="ctrTitle"/>
          </p:nvPr>
        </p:nvSpPr>
        <p:spPr/>
        <p:txBody>
          <a:bodyPr/>
          <a:lstStyle/>
          <a:p>
            <a:r>
              <a:rPr lang="en-GB" dirty="0"/>
              <a:t>Chained Comparisons</a:t>
            </a:r>
          </a:p>
        </p:txBody>
      </p:sp>
      <p:sp>
        <p:nvSpPr>
          <p:cNvPr id="6" name="Text Placeholder 5">
            <a:extLst>
              <a:ext uri="{FF2B5EF4-FFF2-40B4-BE49-F238E27FC236}">
                <a16:creationId xmlns:a16="http://schemas.microsoft.com/office/drawing/2014/main" id="{F83ED2B7-7E92-DF82-1BCF-047A8C85486C}"/>
              </a:ext>
            </a:extLst>
          </p:cNvPr>
          <p:cNvSpPr>
            <a:spLocks noGrp="1"/>
          </p:cNvSpPr>
          <p:nvPr>
            <p:ph type="body" sz="quarter" idx="14"/>
          </p:nvPr>
        </p:nvSpPr>
        <p:spPr>
          <a:xfrm>
            <a:off x="443921" y="1473200"/>
            <a:ext cx="8921592" cy="4321313"/>
          </a:xfrm>
        </p:spPr>
        <p:txBody>
          <a:bodyPr/>
          <a:lstStyle/>
          <a:p>
            <a:r>
              <a:rPr lang="en-GB" b="1" dirty="0">
                <a:latin typeface="Montserrat"/>
              </a:rPr>
              <a:t>Consider a test with multiple related expressions:</a:t>
            </a:r>
            <a:endParaRPr lang="en-US" b="1" dirty="0"/>
          </a:p>
          <a:p>
            <a:pPr marL="450850" lvl="4" indent="-184150"/>
            <a:r>
              <a:rPr lang="en-GB" dirty="0">
                <a:latin typeface="Montserrat"/>
              </a:rPr>
              <a:t>Number must be between 0 and 41 and distance must be above 42:</a:t>
            </a:r>
            <a:endParaRPr lang="en-GB" dirty="0"/>
          </a:p>
          <a:p>
            <a:pPr marL="450850" indent="-184150">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endParaRPr lang="en-GB" dirty="0">
              <a:latin typeface="Montserrat"/>
            </a:endParaRPr>
          </a:p>
          <a:p>
            <a:pPr marL="450850" indent="-184150">
              <a:buSzPct val="114999"/>
              <a:buFont typeface="Arial" panose="020B0604020202020204" pitchFamily="34" charset="0"/>
              <a:buChar char="•"/>
            </a:pPr>
            <a:r>
              <a:rPr lang="en-GB" dirty="0">
                <a:latin typeface="Montserrat"/>
              </a:rPr>
              <a:t>Could be rewritten as a chained comparison:</a:t>
            </a:r>
            <a:endParaRPr lang="en-GB" dirty="0"/>
          </a:p>
          <a:p>
            <a:pPr marL="450850" indent="-184150">
              <a:buFont typeface="Arial" panose="020B0604020202020204" pitchFamily="34" charset="0"/>
              <a:buChar char="•"/>
            </a:pPr>
            <a:endParaRPr lang="en-GB" dirty="0"/>
          </a:p>
          <a:p>
            <a:pPr marL="450850" indent="-184150">
              <a:buFont typeface="Arial" panose="020B0604020202020204" pitchFamily="34" charset="0"/>
              <a:buChar char="•"/>
            </a:pPr>
            <a:endParaRPr lang="en-GB" dirty="0"/>
          </a:p>
          <a:p>
            <a:pPr marL="450850" indent="-184150">
              <a:buSzPct val="114999"/>
              <a:buFont typeface="Arial" panose="020B0604020202020204" pitchFamily="34" charset="0"/>
              <a:buChar char="•"/>
            </a:pPr>
            <a:endParaRPr lang="en-GB" dirty="0">
              <a:latin typeface="Montserrat"/>
            </a:endParaRPr>
          </a:p>
          <a:p>
            <a:pPr marL="1136650" lvl="1" indent="-184150"/>
            <a:endParaRPr lang="en-GB" dirty="0">
              <a:latin typeface="Montserrat"/>
            </a:endParaRPr>
          </a:p>
          <a:p>
            <a:pPr marL="552450" indent="-285750">
              <a:buFont typeface="Arial" panose="020B0604020202020204" pitchFamily="34" charset="0"/>
              <a:buChar char="•"/>
            </a:pPr>
            <a:r>
              <a:rPr lang="en-GB" dirty="0">
                <a:latin typeface="Montserrat"/>
              </a:rPr>
              <a:t>And can be combined with other tests:</a:t>
            </a:r>
            <a:endParaRPr lang="en-GB" dirty="0"/>
          </a:p>
          <a:p>
            <a:endParaRPr lang="en-GB" dirty="0"/>
          </a:p>
        </p:txBody>
      </p:sp>
      <p:sp>
        <p:nvSpPr>
          <p:cNvPr id="4" name="Slide Number Placeholder 3">
            <a:extLst>
              <a:ext uri="{FF2B5EF4-FFF2-40B4-BE49-F238E27FC236}">
                <a16:creationId xmlns:a16="http://schemas.microsoft.com/office/drawing/2014/main" id="{8D9A0E44-382A-6A27-3D8D-0A55FC6B7458}"/>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8" name="Rectangle 4">
            <a:extLst>
              <a:ext uri="{FF2B5EF4-FFF2-40B4-BE49-F238E27FC236}">
                <a16:creationId xmlns:a16="http://schemas.microsoft.com/office/drawing/2014/main" id="{6227C36B-9035-BC7F-3095-DA34F39D8651}"/>
              </a:ext>
            </a:extLst>
          </p:cNvPr>
          <p:cNvSpPr txBox="1">
            <a:spLocks noChangeArrowheads="1"/>
          </p:cNvSpPr>
          <p:nvPr/>
        </p:nvSpPr>
        <p:spPr bwMode="auto">
          <a:xfrm>
            <a:off x="1257513" y="2185317"/>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 &lt; number</a:t>
            </a:r>
            <a:r>
              <a:rPr lang="en-GB" altLang="en-US" sz="1600" dirty="0">
                <a:solidFill>
                  <a:schemeClr val="bg1"/>
                </a:solidFill>
                <a:latin typeface="Consolas" panose="020B0609020204030204" pitchFamily="49" charset="0"/>
                <a:cs typeface="Consolas" panose="020B0609020204030204" pitchFamily="49" charset="0"/>
              </a:rPr>
              <a:t> and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and </a:t>
            </a:r>
            <a:r>
              <a:rPr lang="en-GB" altLang="en-US" sz="1600" b="1" dirty="0">
                <a:solidFill>
                  <a:schemeClr val="accent3"/>
                </a:solidFill>
                <a:latin typeface="Consolas" panose="020B0609020204030204" pitchFamily="49" charset="0"/>
                <a:cs typeface="Consolas" panose="020B0609020204030204" pitchFamily="49" charset="0"/>
              </a:rPr>
              <a:t>42 &lt; 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9" name="Rectangle 4">
            <a:extLst>
              <a:ext uri="{FF2B5EF4-FFF2-40B4-BE49-F238E27FC236}">
                <a16:creationId xmlns:a16="http://schemas.microsoft.com/office/drawing/2014/main" id="{0BDAAE83-B030-B807-DA4B-811F661B66A7}"/>
              </a:ext>
            </a:extLst>
          </p:cNvPr>
          <p:cNvSpPr txBox="1">
            <a:spLocks noChangeArrowheads="1"/>
          </p:cNvSpPr>
          <p:nvPr/>
        </p:nvSpPr>
        <p:spPr bwMode="auto">
          <a:xfrm>
            <a:off x="1257513" y="4153109"/>
            <a:ext cx="5781485"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b="1" dirty="0">
                <a:solidFill>
                  <a:schemeClr val="accent3"/>
                </a:solidFill>
                <a:latin typeface="Consolas" panose="020B0609020204030204" pitchFamily="49" charset="0"/>
                <a:cs typeface="Consolas" panose="020B0609020204030204" pitchFamily="49" charset="0"/>
              </a:rPr>
              <a:t>distance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within range")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else: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    print("number and distance are out of range")</a:t>
            </a:r>
          </a:p>
        </p:txBody>
      </p:sp>
      <p:sp>
        <p:nvSpPr>
          <p:cNvPr id="10" name="Rectangle 4">
            <a:extLst>
              <a:ext uri="{FF2B5EF4-FFF2-40B4-BE49-F238E27FC236}">
                <a16:creationId xmlns:a16="http://schemas.microsoft.com/office/drawing/2014/main" id="{F2FA3C11-40BA-69D7-CB66-F55F9EB03513}"/>
              </a:ext>
            </a:extLst>
          </p:cNvPr>
          <p:cNvSpPr txBox="1">
            <a:spLocks noChangeArrowheads="1"/>
          </p:cNvSpPr>
          <p:nvPr/>
        </p:nvSpPr>
        <p:spPr bwMode="auto">
          <a:xfrm>
            <a:off x="1257512" y="6118540"/>
            <a:ext cx="5781485" cy="3139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if </a:t>
            </a:r>
            <a:r>
              <a:rPr lang="en-GB" altLang="en-US" sz="1600" b="1" dirty="0">
                <a:solidFill>
                  <a:schemeClr val="accent1"/>
                </a:solidFill>
                <a:latin typeface="Consolas" panose="020B0609020204030204" pitchFamily="49" charset="0"/>
                <a:cs typeface="Consolas" panose="020B0609020204030204" pitchFamily="49" charset="0"/>
              </a:rPr>
              <a:t>0</a:t>
            </a:r>
            <a:r>
              <a:rPr lang="en-GB" altLang="en-US" sz="1600" dirty="0">
                <a:solidFill>
                  <a:schemeClr val="bg1"/>
                </a:solidFill>
                <a:latin typeface="Consolas" panose="020B0609020204030204" pitchFamily="49" charset="0"/>
                <a:cs typeface="Consolas" panose="020B0609020204030204" pitchFamily="49" charset="0"/>
              </a:rPr>
              <a:t> &lt; </a:t>
            </a:r>
            <a:r>
              <a:rPr lang="en-GB" altLang="en-US" sz="1600" b="1" dirty="0">
                <a:solidFill>
                  <a:schemeClr val="accent2"/>
                </a:solidFill>
                <a:latin typeface="Consolas" panose="020B0609020204030204" pitchFamily="49" charset="0"/>
                <a:cs typeface="Consolas" panose="020B0609020204030204" pitchFamily="49" charset="0"/>
              </a:rPr>
              <a:t>number &lt; 42 </a:t>
            </a:r>
            <a:r>
              <a:rPr lang="en-GB" altLang="en-US" sz="1600" b="1" dirty="0">
                <a:solidFill>
                  <a:schemeClr val="bg1"/>
                </a:solidFill>
                <a:latin typeface="Consolas" panose="020B0609020204030204" pitchFamily="49" charset="0"/>
                <a:cs typeface="Consolas" panose="020B0609020204030204" pitchFamily="49" charset="0"/>
              </a:rPr>
              <a:t>and</a:t>
            </a:r>
            <a:r>
              <a:rPr lang="en-GB" altLang="en-US" sz="1600" b="1" dirty="0">
                <a:solidFill>
                  <a:schemeClr val="accent2"/>
                </a:solidFill>
                <a:latin typeface="Consolas" panose="020B0609020204030204" pitchFamily="49" charset="0"/>
                <a:cs typeface="Consolas" panose="020B0609020204030204" pitchFamily="49" charset="0"/>
              </a:rPr>
              <a:t> </a:t>
            </a:r>
            <a:r>
              <a:rPr lang="en-GB" altLang="en-US" sz="1600" dirty="0">
                <a:solidFill>
                  <a:schemeClr val="bg1"/>
                </a:solidFill>
                <a:latin typeface="Consolas" panose="020B0609020204030204" pitchFamily="49" charset="0"/>
                <a:cs typeface="Consolas" panose="020B0609020204030204" pitchFamily="49" charset="0"/>
              </a:rPr>
              <a:t>&lt; </a:t>
            </a:r>
            <a:r>
              <a:rPr lang="en-GB" altLang="en-US" sz="1600" b="1" dirty="0">
                <a:solidFill>
                  <a:schemeClr val="bg1"/>
                </a:solidFill>
                <a:latin typeface="Consolas" panose="020B0609020204030204" pitchFamily="49" charset="0"/>
                <a:cs typeface="Consolas" panose="020B0609020204030204" pitchFamily="49" charset="0"/>
              </a:rPr>
              <a:t>distance </a:t>
            </a:r>
            <a:r>
              <a:rPr lang="en-GB" altLang="en-US" sz="1600" dirty="0">
                <a:solidFill>
                  <a:schemeClr val="bg1"/>
                </a:solidFill>
                <a:latin typeface="Consolas" panose="020B0609020204030204" pitchFamily="49" charset="0"/>
                <a:cs typeface="Consolas" panose="020B0609020204030204" pitchFamily="49" charset="0"/>
              </a:rPr>
              <a:t>!= 20:</a:t>
            </a:r>
          </a:p>
        </p:txBody>
      </p:sp>
    </p:spTree>
    <p:extLst>
      <p:ext uri="{BB962C8B-B14F-4D97-AF65-F5344CB8AC3E}">
        <p14:creationId xmlns:p14="http://schemas.microsoft.com/office/powerpoint/2010/main" val="407063776"/>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21388</TotalTime>
  <Words>5597</Words>
  <Application>Microsoft Office PowerPoint</Application>
  <PresentationFormat>Widescreen</PresentationFormat>
  <Paragraphs>648</Paragraphs>
  <Slides>26</Slides>
  <Notes>26</Notes>
  <HiddenSlides>0</HiddenSlides>
  <MMClips>0</MMClips>
  <ScaleCrop>false</ScaleCrop>
  <HeadingPairs>
    <vt:vector size="8" baseType="variant">
      <vt:variant>
        <vt:lpstr>Fonts Used</vt:lpstr>
      </vt:variant>
      <vt:variant>
        <vt:i4>8</vt:i4>
      </vt:variant>
      <vt:variant>
        <vt:lpstr>Theme</vt:lpstr>
      </vt:variant>
      <vt:variant>
        <vt:i4>18</vt:i4>
      </vt:variant>
      <vt:variant>
        <vt:lpstr>Embedded OLE Servers</vt:lpstr>
      </vt:variant>
      <vt:variant>
        <vt:i4>1</vt:i4>
      </vt:variant>
      <vt:variant>
        <vt:lpstr>Slide Titles</vt:lpstr>
      </vt:variant>
      <vt:variant>
        <vt:i4>26</vt:i4>
      </vt:variant>
    </vt:vector>
  </HeadingPairs>
  <TitlesOfParts>
    <vt:vector size="53" baseType="lpstr">
      <vt:lpstr>Aptos</vt:lpstr>
      <vt:lpstr>Arial</vt:lpstr>
      <vt:lpstr>Consolas</vt:lpstr>
      <vt:lpstr>Courier New</vt:lpstr>
      <vt:lpstr>Figtree</vt:lpstr>
      <vt:lpstr>Figtree Light</vt:lpstr>
      <vt:lpstr>Montserrat</vt:lpstr>
      <vt:lpstr>Wingdings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ClipArt</vt:lpstr>
      <vt:lpstr>Module 3 – Flow Control</vt:lpstr>
      <vt:lpstr>PowerPoint Presentation</vt:lpstr>
      <vt:lpstr>Python Conditionals – if statement</vt:lpstr>
      <vt:lpstr>Python Conditionals – match case</vt:lpstr>
      <vt:lpstr>Python Conditionals – testing the platform</vt:lpstr>
      <vt:lpstr>Python Conditionals - Indentation</vt:lpstr>
      <vt:lpstr>Python Conditionals – what is Truth?</vt:lpstr>
      <vt:lpstr>Comparison and Boolean Operators</vt:lpstr>
      <vt:lpstr>Chained Comparisons</vt:lpstr>
      <vt:lpstr>Sequence and Collection Tests</vt:lpstr>
      <vt:lpstr>Object Types</vt:lpstr>
      <vt:lpstr>Note on Exception Handling</vt:lpstr>
      <vt:lpstr>While – the conditional loop</vt:lpstr>
      <vt:lpstr>Loop control statements</vt:lpstr>
      <vt:lpstr>For – the iterator loop</vt:lpstr>
      <vt:lpstr>For – Iterate through files</vt:lpstr>
      <vt:lpstr>Enumerate</vt:lpstr>
      <vt:lpstr>For – counting loop</vt:lpstr>
      <vt:lpstr>Zip – Stepping through related sequences</vt:lpstr>
      <vt:lpstr>Conditional Expression</vt:lpstr>
      <vt:lpstr>Program Closedown</vt:lpstr>
      <vt:lpstr>Interactive Closedown</vt:lpstr>
      <vt:lpstr>Review &amp; Lab</vt:lpstr>
      <vt:lpstr>Review Questions</vt:lpstr>
      <vt:lpstr>Review Questions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45</cp:revision>
  <dcterms:created xsi:type="dcterms:W3CDTF">2024-06-24T11:44:08Z</dcterms:created>
  <dcterms:modified xsi:type="dcterms:W3CDTF">2025-09-03T20:49:30Z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